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comments/modernComment_272_42A6D2F1.xml" ContentType="application/vnd.ms-powerpoint.comment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282_A04111F2.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5.xml" ContentType="application/vnd.openxmlformats-officedocument.drawingml.chart+xml"/>
  <Override PartName="/ppt/theme/themeOverride1.xml" ContentType="application/vnd.openxmlformats-officedocument.themeOverride+xml"/>
  <Override PartName="/ppt/notesSlides/notesSlide92.xml" ContentType="application/vnd.openxmlformats-officedocument.presentationml.notesSlide+xml"/>
  <Override PartName="/ppt/charts/chart6.xml" ContentType="application/vnd.openxmlformats-officedocument.drawingml.chart+xml"/>
  <Override PartName="/ppt/theme/themeOverride2.xml" ContentType="application/vnd.openxmlformats-officedocument.themeOverr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76" r:id="rId4"/>
  </p:sldMasterIdLst>
  <p:notesMasterIdLst>
    <p:notesMasterId r:id="rId131"/>
  </p:notesMasterIdLst>
  <p:handoutMasterIdLst>
    <p:handoutMasterId r:id="rId132"/>
  </p:handoutMasterIdLst>
  <p:sldIdLst>
    <p:sldId id="504" r:id="rId5"/>
    <p:sldId id="540" r:id="rId6"/>
    <p:sldId id="617" r:id="rId7"/>
    <p:sldId id="629" r:id="rId8"/>
    <p:sldId id="632" r:id="rId9"/>
    <p:sldId id="621" r:id="rId10"/>
    <p:sldId id="354" r:id="rId11"/>
    <p:sldId id="622" r:id="rId12"/>
    <p:sldId id="623" r:id="rId13"/>
    <p:sldId id="780" r:id="rId14"/>
    <p:sldId id="625" r:id="rId15"/>
    <p:sldId id="626" r:id="rId16"/>
    <p:sldId id="628" r:id="rId17"/>
    <p:sldId id="630" r:id="rId18"/>
    <p:sldId id="778" r:id="rId19"/>
    <p:sldId id="779" r:id="rId20"/>
    <p:sldId id="785" r:id="rId21"/>
    <p:sldId id="635" r:id="rId22"/>
    <p:sldId id="637" r:id="rId23"/>
    <p:sldId id="639" r:id="rId24"/>
    <p:sldId id="638" r:id="rId25"/>
    <p:sldId id="642" r:id="rId26"/>
    <p:sldId id="643" r:id="rId27"/>
    <p:sldId id="644" r:id="rId28"/>
    <p:sldId id="647" r:id="rId29"/>
    <p:sldId id="646" r:id="rId30"/>
    <p:sldId id="645" r:id="rId31"/>
    <p:sldId id="649" r:id="rId32"/>
    <p:sldId id="658" r:id="rId33"/>
    <p:sldId id="648" r:id="rId34"/>
    <p:sldId id="781" r:id="rId35"/>
    <p:sldId id="656" r:id="rId36"/>
    <p:sldId id="650" r:id="rId37"/>
    <p:sldId id="659" r:id="rId38"/>
    <p:sldId id="651" r:id="rId39"/>
    <p:sldId id="782" r:id="rId40"/>
    <p:sldId id="660" r:id="rId41"/>
    <p:sldId id="652" r:id="rId42"/>
    <p:sldId id="662" r:id="rId43"/>
    <p:sldId id="663" r:id="rId44"/>
    <p:sldId id="664" r:id="rId45"/>
    <p:sldId id="653" r:id="rId46"/>
    <p:sldId id="666" r:id="rId47"/>
    <p:sldId id="654" r:id="rId48"/>
    <p:sldId id="667" r:id="rId49"/>
    <p:sldId id="668" r:id="rId50"/>
    <p:sldId id="669" r:id="rId51"/>
    <p:sldId id="670" r:id="rId52"/>
    <p:sldId id="671" r:id="rId53"/>
    <p:sldId id="672" r:id="rId54"/>
    <p:sldId id="673" r:id="rId55"/>
    <p:sldId id="674" r:id="rId56"/>
    <p:sldId id="655" r:id="rId57"/>
    <p:sldId id="675" r:id="rId58"/>
    <p:sldId id="676" r:id="rId59"/>
    <p:sldId id="677" r:id="rId60"/>
    <p:sldId id="678" r:id="rId61"/>
    <p:sldId id="689" r:id="rId62"/>
    <p:sldId id="680" r:id="rId63"/>
    <p:sldId id="681" r:id="rId64"/>
    <p:sldId id="682" r:id="rId65"/>
    <p:sldId id="786" r:id="rId66"/>
    <p:sldId id="686" r:id="rId67"/>
    <p:sldId id="777" r:id="rId68"/>
    <p:sldId id="775" r:id="rId69"/>
    <p:sldId id="776" r:id="rId70"/>
    <p:sldId id="687" r:id="rId71"/>
    <p:sldId id="688" r:id="rId72"/>
    <p:sldId id="760" r:id="rId73"/>
    <p:sldId id="690" r:id="rId74"/>
    <p:sldId id="692" r:id="rId75"/>
    <p:sldId id="693" r:id="rId76"/>
    <p:sldId id="691" r:id="rId77"/>
    <p:sldId id="695" r:id="rId78"/>
    <p:sldId id="696" r:id="rId79"/>
    <p:sldId id="698" r:id="rId80"/>
    <p:sldId id="699" r:id="rId81"/>
    <p:sldId id="700" r:id="rId82"/>
    <p:sldId id="702" r:id="rId83"/>
    <p:sldId id="701" r:id="rId84"/>
    <p:sldId id="703" r:id="rId85"/>
    <p:sldId id="704" r:id="rId86"/>
    <p:sldId id="707" r:id="rId87"/>
    <p:sldId id="708" r:id="rId88"/>
    <p:sldId id="709" r:id="rId89"/>
    <p:sldId id="711" r:id="rId90"/>
    <p:sldId id="746" r:id="rId91"/>
    <p:sldId id="712" r:id="rId92"/>
    <p:sldId id="713" r:id="rId93"/>
    <p:sldId id="714" r:id="rId94"/>
    <p:sldId id="715" r:id="rId95"/>
    <p:sldId id="716" r:id="rId96"/>
    <p:sldId id="717" r:id="rId97"/>
    <p:sldId id="718" r:id="rId98"/>
    <p:sldId id="719" r:id="rId99"/>
    <p:sldId id="720" r:id="rId100"/>
    <p:sldId id="722" r:id="rId101"/>
    <p:sldId id="721" r:id="rId102"/>
    <p:sldId id="723" r:id="rId103"/>
    <p:sldId id="724" r:id="rId104"/>
    <p:sldId id="725" r:id="rId105"/>
    <p:sldId id="754" r:id="rId106"/>
    <p:sldId id="755" r:id="rId107"/>
    <p:sldId id="761" r:id="rId108"/>
    <p:sldId id="727" r:id="rId109"/>
    <p:sldId id="772" r:id="rId110"/>
    <p:sldId id="784" r:id="rId111"/>
    <p:sldId id="770" r:id="rId112"/>
    <p:sldId id="730" r:id="rId113"/>
    <p:sldId id="763" r:id="rId114"/>
    <p:sldId id="731" r:id="rId115"/>
    <p:sldId id="764" r:id="rId116"/>
    <p:sldId id="734" r:id="rId117"/>
    <p:sldId id="735" r:id="rId118"/>
    <p:sldId id="783" r:id="rId119"/>
    <p:sldId id="771" r:id="rId120"/>
    <p:sldId id="738" r:id="rId121"/>
    <p:sldId id="765" r:id="rId122"/>
    <p:sldId id="740" r:id="rId123"/>
    <p:sldId id="766" r:id="rId124"/>
    <p:sldId id="747" r:id="rId125"/>
    <p:sldId id="748" r:id="rId126"/>
    <p:sldId id="768" r:id="rId127"/>
    <p:sldId id="757" r:id="rId128"/>
    <p:sldId id="762" r:id="rId129"/>
    <p:sldId id="758" r:id="rId130"/>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DB2600-21EE-D893-DD4F-9291234FEEBB}" name="Lucido, Briana (CDC/GHC/DGHP)" initials="LB(" userId="S::KPQ7@cdc.gov::6e1083d0-5170-4474-b4a4-63e2f31446d3" providerId="AD"/>
  <p188:author id="{813E3416-FA04-957D-15E1-16A5CA630B82}" name="Harris, Julie (CDC/GHC/DGHP)" initials="HJ(" userId="S::ggt5@cdc.gov::f314a2f1-d216-401e-99c8-e30988af447c" providerId="AD"/>
  <p188:author id="{64B7AD2C-9B4F-B8B8-36B4-D54BDD501DFB}" name="Sandoval, Gloria (CDC/DDPHSIS/CGH/DGHP) (CTR)" initials="S(" userId="S::gvl5@cdc.gov::6b5467c2-ee71-4e8e-b3c6-d80a3be893ae" providerId="AD"/>
  <p188:author id="{7B023D38-FFBC-E2C2-D214-7162B76BE166}" name="Quick, Linda (CDC/DDPHSIS/CGH/DGHP)" initials="Q(" userId="S::maq2@cdc.gov::0d533c83-808d-433f-96e1-46f2a324ca7d" providerId="AD"/>
  <p188:author id="{32569148-467A-A74C-8AEE-DCF781BA2D12}" name="Evering-Watley, Michele (CDC/GHC/DGHP)" initials="EWM(" userId="S::mee4@cdc.gov::2206c350-ccdb-4c4f-b595-dfe690500610" providerId="AD"/>
  <p188:author id="{9DE8255C-0C61-67E0-2C07-B0226780954B}" name="Dicker, Richard C. (CDC/GHC/OD) (CTR)" initials="DRC((" userId="S::rcd1@cdc.gov::f8501ca0-eb9d-456d-ad4b-eecd461a8d99" providerId="AD"/>
  <p188:author id="{3E1F4367-6FAA-4772-F624-76151D004D17}" name="Lisa Bryde" initials="LB" userId="ccd265dea34debd2" providerId="Windows Live"/>
  <p188:author id="{35CA6E6A-2BDC-3AEC-A8DA-274ECF148F5A}" name="Shadomy, Sean (CDC/DDID/NCEZID/OD)" initials="S(" userId="S::auf4@cdc.gov::2dd13278-842f-4b96-b887-4692c6b7720f" providerId="AD"/>
  <p188:author id="{94EE2075-FD33-9ED2-CB2C-3273E10570BD}" name="Franc, Katherine (CDC/GHC/DGHP)" initials="FK(" userId="S::oea4@cdc.gov::47c58039-5ac2-4c54-9daf-139bbe46ae30" providerId="AD"/>
  <p188:author id="{3591CE88-7405-8A34-0010-169CA64CD850}" name="Rossow, John (CDC/DDPHSIS/CGH/DGHP)" initials="RJ(" userId="S::mwi4@cdc.gov::f624bd00-984b-4499-bcbe-e695391cce31" providerId="AD"/>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F37FA4DA-4525-A167-31F2-D420EB21BAEC}" name="Kadzik, Melissa (CDC/DDID/NCEZID/OD)" initials="KM(" userId="S::vpg8@cdc.gov::b90028fa-56dd-40d7-a30f-07148bfb782d" providerId="AD"/>
  <p188:author id="{491092DD-DF18-D6A0-E007-B3D189146547}" name="Diaz, Anaite" initials="AD" userId="S::ADIAZ30@emory.edu::d43257d9-b94c-4426-bc03-511033f0ba2c" providerId="AD"/>
  <p188:author id="{B692A5F4-97DE-BB51-F96B-B9FECA0E4692}" name="Guerra, Marta (CDC/DDPHSIS/CGH/DGHP)" initials="GM("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00953A"/>
    <a:srgbClr val="99CCFF"/>
    <a:srgbClr val="3C16FA"/>
    <a:srgbClr val="A2D086"/>
    <a:srgbClr val="109648"/>
    <a:srgbClr val="0065A4"/>
    <a:srgbClr val="000000"/>
    <a:srgbClr val="F8F8F8"/>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52" autoAdjust="0"/>
    <p:restoredTop sz="73601" autoAdjust="0"/>
  </p:normalViewPr>
  <p:slideViewPr>
    <p:cSldViewPr snapToGrid="0">
      <p:cViewPr varScale="1">
        <p:scale>
          <a:sx n="43" d="100"/>
          <a:sy n="43" d="100"/>
        </p:scale>
        <p:origin x="952" y="260"/>
      </p:cViewPr>
      <p:guideLst>
        <p:guide orient="horz" pos="816"/>
        <p:guide pos="12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handoutMaster" Target="handoutMasters/handout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2.xml"/></Relationships>
</file>

<file path=ppt/charts/_rels/chart7.xml.rels><?xml version="1.0" encoding="UTF-8" standalone="yes"?>
<Relationships xmlns="http://schemas.openxmlformats.org/package/2006/relationships"><Relationship Id="rId3" Type="http://schemas.openxmlformats.org/officeDocument/2006/relationships/oleObject" Target="file:///C:\Users\KPQ7\AppData\Local\Microsoft\Windows\INetCache\Content.Outlook\98FY5WCJ\FETPF3.0_WS1_PP16%20Graphs.xlsx" TargetMode="External"/><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oleObject" Target="file:///C:\Users\KPQ7\AppData\Local\Microsoft\Windows\INetCache\Content.Outlook\98FY5WCJ\FETPF3.0_WS1_PP16%20Graphs.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87316775398906"/>
          <c:y val="2.8319233691607337E-2"/>
          <c:w val="0.72676774138903566"/>
          <c:h val="0.80142502167636742"/>
        </c:manualLayout>
      </c:layout>
      <c:lineChart>
        <c:grouping val="standard"/>
        <c:varyColors val="0"/>
        <c:ser>
          <c:idx val="0"/>
          <c:order val="0"/>
          <c:tx>
            <c:strRef>
              <c:f>Sheet1!$B$1</c:f>
              <c:strCache>
                <c:ptCount val="1"/>
                <c:pt idx="0">
                  <c:v>Provincia A</c:v>
                </c:pt>
              </c:strCache>
            </c:strRef>
          </c:tx>
          <c:spPr>
            <a:ln w="38100" cap="rnd">
              <a:solidFill>
                <a:schemeClr val="tx1"/>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Sheet1!$B$2:$B$7</c:f>
              <c:numCache>
                <c:formatCode>General</c:formatCode>
                <c:ptCount val="6"/>
                <c:pt idx="0">
                  <c:v>1200</c:v>
                </c:pt>
                <c:pt idx="1">
                  <c:v>1400</c:v>
                </c:pt>
                <c:pt idx="2">
                  <c:v>1550</c:v>
                </c:pt>
                <c:pt idx="3">
                  <c:v>1600</c:v>
                </c:pt>
                <c:pt idx="4">
                  <c:v>1450</c:v>
                </c:pt>
                <c:pt idx="5">
                  <c:v>1600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E941-45BF-B490-340A4DDE2EC7}"/>
            </c:ext>
          </c:extLst>
        </c:ser>
        <c:ser>
          <c:idx val="1"/>
          <c:order val="1"/>
          <c:tx>
            <c:strRef>
              <c:f>Sheet1!$C$1</c:f>
              <c:strCache>
                <c:ptCount val="1"/>
                <c:pt idx="0">
                  <c:v>Provincia B</c:v>
                </c:pt>
              </c:strCache>
            </c:strRef>
          </c:tx>
          <c:spPr>
            <a:ln w="38100" cap="rnd">
              <a:solidFill>
                <a:srgbClr val="FF0000"/>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Sheet1!$C$2:$C$7</c:f>
              <c:numCache>
                <c:formatCode>General</c:formatCode>
                <c:ptCount val="6"/>
                <c:pt idx="0">
                  <c:v>1900</c:v>
                </c:pt>
                <c:pt idx="1">
                  <c:v>2100</c:v>
                </c:pt>
                <c:pt idx="2">
                  <c:v>2600</c:v>
                </c:pt>
                <c:pt idx="3">
                  <c:v>2850</c:v>
                </c:pt>
                <c:pt idx="4">
                  <c:v>2650</c:v>
                </c:pt>
                <c:pt idx="5">
                  <c:v>2800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E941-45BF-B490-340A4DDE2EC7}"/>
            </c:ext>
          </c:extLst>
        </c:ser>
        <c:ser>
          <c:idx val="2"/>
          <c:order val="2"/>
          <c:tx>
            <c:strRef>
              <c:f>Sheet1!$D$1</c:f>
              <c:strCache>
                <c:ptCount val="1"/>
                <c:pt idx="0">
                  <c:v>Provincia C</c:v>
                </c:pt>
              </c:strCache>
            </c:strRef>
          </c:tx>
          <c:spPr>
            <a:ln w="38100" cap="rnd">
              <a:solidFill>
                <a:srgbClr val="109648"/>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Sheet1!$D$2:$D$7</c:f>
              <c:numCache>
                <c:formatCode>General</c:formatCode>
                <c:ptCount val="6"/>
                <c:pt idx="0">
                  <c:v>1525</c:v>
                </c:pt>
                <c:pt idx="1">
                  <c:v>1400</c:v>
                </c:pt>
                <c:pt idx="2">
                  <c:v>1850</c:v>
                </c:pt>
                <c:pt idx="3">
                  <c:v>2075</c:v>
                </c:pt>
                <c:pt idx="4">
                  <c:v>1900</c:v>
                </c:pt>
                <c:pt idx="5">
                  <c:v>1975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E941-45BF-B490-340A4DDE2EC7}"/>
            </c:ext>
          </c:extLst>
        </c:ser>
        <c:ser>
          <c:idx val="3"/>
          <c:order val="3"/>
          <c:tx>
            <c:strRef>
              <c:f>Sheet1!$E$1</c:f>
              <c:strCache>
                <c:ptCount val="1"/>
                <c:pt idx="0">
                  <c:v>Provincia D</c:v>
                </c:pt>
              </c:strCache>
            </c:strRef>
          </c:tx>
          <c:spPr>
            <a:ln w="38100" cap="rnd">
              <a:solidFill>
                <a:srgbClr val="7030A0"/>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Sheet1!$E$2:$E$7</c:f>
              <c:numCache>
                <c:formatCode>General</c:formatCode>
                <c:ptCount val="6"/>
                <c:pt idx="0">
                  <c:v>2000</c:v>
                </c:pt>
                <c:pt idx="1">
                  <c:v>1950</c:v>
                </c:pt>
                <c:pt idx="2">
                  <c:v>2125</c:v>
                </c:pt>
                <c:pt idx="3">
                  <c:v>2425</c:v>
                </c:pt>
                <c:pt idx="4">
                  <c:v>2125</c:v>
                </c:pt>
                <c:pt idx="5">
                  <c:v>2250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E941-45BF-B490-340A4DDE2EC7}"/>
            </c:ext>
          </c:extLst>
        </c:ser>
        <c:ser>
          <c:idx val="4"/>
          <c:order val="4"/>
          <c:tx>
            <c:strRef>
              <c:f>Sheet1!$F$1</c:f>
              <c:strCache>
                <c:ptCount val="1"/>
                <c:pt idx="0">
                  <c:v>Provincia E</c:v>
                </c:pt>
              </c:strCache>
            </c:strRef>
          </c:tx>
          <c:spPr>
            <a:ln w="38100" cap="rnd">
              <a:solidFill>
                <a:srgbClr val="3C16FA"/>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Sheet1!$F$2:$F$7</c:f>
              <c:numCache>
                <c:formatCode>General</c:formatCode>
                <c:ptCount val="6"/>
                <c:pt idx="0">
                  <c:v>1100</c:v>
                </c:pt>
                <c:pt idx="1">
                  <c:v>1025</c:v>
                </c:pt>
                <c:pt idx="2">
                  <c:v>1475</c:v>
                </c:pt>
                <c:pt idx="3">
                  <c:v>1250</c:v>
                </c:pt>
                <c:pt idx="4">
                  <c:v>2125</c:v>
                </c:pt>
                <c:pt idx="5">
                  <c:v>1325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E941-45BF-B490-340A4DDE2EC7}"/>
            </c:ext>
          </c:extLst>
        </c:ser>
        <c:ser>
          <c:idx val="5"/>
          <c:order val="5"/>
          <c:tx>
            <c:strRef>
              <c:f>Sheet1!$G$1</c:f>
              <c:strCache>
                <c:ptCount val="1"/>
                <c:pt idx="0">
                  <c:v>Provincia F</c:v>
                </c:pt>
              </c:strCache>
            </c:strRef>
          </c:tx>
          <c:spPr>
            <a:ln w="38100" cap="rnd">
              <a:solidFill>
                <a:srgbClr val="C00000"/>
              </a:solidFill>
              <a:prstDash val="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Sheet1!$G$2:$G$7</c:f>
              <c:numCache>
                <c:formatCode>General</c:formatCode>
                <c:ptCount val="6"/>
                <c:pt idx="0">
                  <c:v>1625</c:v>
                </c:pt>
                <c:pt idx="1">
                  <c:v>1575</c:v>
                </c:pt>
                <c:pt idx="2">
                  <c:v>1750</c:v>
                </c:pt>
                <c:pt idx="3">
                  <c:v>2025</c:v>
                </c:pt>
                <c:pt idx="4">
                  <c:v>1950</c:v>
                </c:pt>
                <c:pt idx="5">
                  <c:v>1850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E941-45BF-B490-340A4DDE2EC7}"/>
            </c:ext>
          </c:extLst>
        </c:ser>
        <c:ser>
          <c:idx val="6"/>
          <c:order val="6"/>
          <c:tx>
            <c:strRef>
              <c:f>Sheet1!$H$1</c:f>
              <c:strCache>
                <c:ptCount val="1"/>
                <c:pt idx="0">
                  <c:v>Provincia G</c:v>
                </c:pt>
              </c:strCache>
            </c:strRef>
          </c:tx>
          <c:spPr>
            <a:ln w="38100" cap="rnd">
              <a:solidFill>
                <a:srgbClr val="00B0F0"/>
              </a:solidFill>
              <a:prstDash val="sys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Sheet1!$H$2:$H$7</c:f>
              <c:numCache>
                <c:formatCode>General</c:formatCode>
                <c:ptCount val="6"/>
                <c:pt idx="0">
                  <c:v>1000</c:v>
                </c:pt>
                <c:pt idx="1">
                  <c:v>1050</c:v>
                </c:pt>
                <c:pt idx="2">
                  <c:v>1200</c:v>
                </c:pt>
                <c:pt idx="3">
                  <c:v>1600</c:v>
                </c:pt>
                <c:pt idx="4">
                  <c:v>1500</c:v>
                </c:pt>
                <c:pt idx="5">
                  <c:v>1475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9-E941-45BF-B490-340A4DDE2EC7}"/>
            </c:ext>
          </c:extLst>
        </c:ser>
        <c:dLbls>
          <c:showLegendKey val="0"/>
          <c:showVal val="0"/>
          <c:showCatName val="0"/>
          <c:showSerName val="0"/>
          <c:showPercent val="0"/>
          <c:showBubbleSize val="0"/>
        </c:dLbls>
        <c:smooth val="0"/>
        <c:axId val="1103039711"/>
        <c:axId val="1080652767"/>
      </c:lineChart>
      <c:catAx>
        <c:axId val="110303971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Año</a:t>
                </a:r>
              </a:p>
            </c:rich>
          </c:tx>
          <c:layout>
            <c:manualLayout>
              <c:xMode val="edge"/>
              <c:yMode val="edge"/>
              <c:x val="0.41462039311375143"/>
              <c:y val="0.9328224770383107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80652767"/>
        <c:crosses val="autoZero"/>
        <c:auto val="1"/>
        <c:lblAlgn val="ctr"/>
        <c:lblOffset val="100"/>
        <c:noMultiLvlLbl val="0"/>
      </c:catAx>
      <c:valAx>
        <c:axId val="1080652767"/>
        <c:scaling>
          <c:orientation val="minMax"/>
          <c:max val="3000"/>
          <c:min val="100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err="1">
                    <a:solidFill>
                      <a:schemeClr val="tx1"/>
                    </a:solidFill>
                  </a:rPr>
                  <a:t>Incidencia</a:t>
                </a:r>
                <a:r>
                  <a:rPr lang="en-US" b="0" dirty="0">
                    <a:solidFill>
                      <a:schemeClr val="tx1"/>
                    </a:solidFill>
                  </a:rPr>
                  <a:t> (por 100,000)</a:t>
                </a:r>
              </a:p>
            </c:rich>
          </c:tx>
          <c:layout>
            <c:manualLayout>
              <c:xMode val="edge"/>
              <c:yMode val="edge"/>
              <c:x val="0"/>
              <c:y val="0.22504517050911088"/>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103039711"/>
        <c:crosses val="autoZero"/>
        <c:crossBetween val="midCat"/>
        <c:majorUnit val="250"/>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74832333286036"/>
          <c:y val="2.6716256489317716E-2"/>
          <c:w val="0.77958937624847346"/>
          <c:h val="0.79115825989505628"/>
        </c:manualLayout>
      </c:layout>
      <c:lineChart>
        <c:grouping val="standard"/>
        <c:varyColors val="0"/>
        <c:ser>
          <c:idx val="0"/>
          <c:order val="0"/>
          <c:tx>
            <c:strRef>
              <c:f>Sheet1!$B$1</c:f>
              <c:strCache>
                <c:ptCount val="1"/>
                <c:pt idx="0">
                  <c:v>Provincia A</c:v>
                </c:pt>
              </c:strCache>
            </c:strRef>
          </c:tx>
          <c:spPr>
            <a:ln w="38100" cap="rnd">
              <a:solidFill>
                <a:schemeClr val="tx1"/>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Sheet1!$B$2:$B$7</c:f>
              <c:numCache>
                <c:formatCode>General</c:formatCode>
                <c:ptCount val="6"/>
                <c:pt idx="0">
                  <c:v>0</c:v>
                </c:pt>
                <c:pt idx="1">
                  <c:v>0</c:v>
                </c:pt>
                <c:pt idx="2">
                  <c:v>38</c:v>
                </c:pt>
                <c:pt idx="3">
                  <c:v>0</c:v>
                </c:pt>
                <c:pt idx="4">
                  <c:v>5</c:v>
                </c:pt>
                <c:pt idx="5">
                  <c:v>3</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8CC7-41B8-BC01-A55C8F34AF0F}"/>
            </c:ext>
          </c:extLst>
        </c:ser>
        <c:ser>
          <c:idx val="1"/>
          <c:order val="1"/>
          <c:tx>
            <c:strRef>
              <c:f>Sheet1!$C$1</c:f>
              <c:strCache>
                <c:ptCount val="1"/>
                <c:pt idx="0">
                  <c:v>Provincia B</c:v>
                </c:pt>
              </c:strCache>
            </c:strRef>
          </c:tx>
          <c:spPr>
            <a:ln w="38100" cap="rnd">
              <a:solidFill>
                <a:srgbClr val="FF0000"/>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Sheet1!$C$2:$C$7</c:f>
              <c:numCache>
                <c:formatCode>General</c:formatCode>
                <c:ptCount val="6"/>
                <c:pt idx="0">
                  <c:v>40</c:v>
                </c:pt>
                <c:pt idx="1">
                  <c:v>75</c:v>
                </c:pt>
                <c:pt idx="2">
                  <c:v>175</c:v>
                </c:pt>
                <c:pt idx="3">
                  <c:v>60</c:v>
                </c:pt>
                <c:pt idx="4">
                  <c:v>150</c:v>
                </c:pt>
                <c:pt idx="5">
                  <c:v>55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8CC7-41B8-BC01-A55C8F34AF0F}"/>
            </c:ext>
          </c:extLst>
        </c:ser>
        <c:ser>
          <c:idx val="2"/>
          <c:order val="2"/>
          <c:tx>
            <c:strRef>
              <c:f>Sheet1!$D$1</c:f>
              <c:strCache>
                <c:ptCount val="1"/>
                <c:pt idx="0">
                  <c:v>Provincia C</c:v>
                </c:pt>
              </c:strCache>
            </c:strRef>
          </c:tx>
          <c:spPr>
            <a:ln w="38100" cap="rnd">
              <a:solidFill>
                <a:srgbClr val="109648"/>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Sheet1!$D$2:$D$7</c:f>
              <c:numCache>
                <c:formatCode>General</c:formatCode>
                <c:ptCount val="6"/>
                <c:pt idx="0">
                  <c:v>28</c:v>
                </c:pt>
                <c:pt idx="1">
                  <c:v>50</c:v>
                </c:pt>
                <c:pt idx="2">
                  <c:v>55</c:v>
                </c:pt>
                <c:pt idx="3">
                  <c:v>40</c:v>
                </c:pt>
                <c:pt idx="4">
                  <c:v>48</c:v>
                </c:pt>
                <c:pt idx="5">
                  <c:v>35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8CC7-41B8-BC01-A55C8F34AF0F}"/>
            </c:ext>
          </c:extLst>
        </c:ser>
        <c:ser>
          <c:idx val="3"/>
          <c:order val="3"/>
          <c:tx>
            <c:strRef>
              <c:f>Sheet1!$E$1</c:f>
              <c:strCache>
                <c:ptCount val="1"/>
                <c:pt idx="0">
                  <c:v>Provincia D</c:v>
                </c:pt>
              </c:strCache>
            </c:strRef>
          </c:tx>
          <c:spPr>
            <a:ln w="38100" cap="rnd">
              <a:solidFill>
                <a:srgbClr val="7030A0"/>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Sheet1!$E$2:$E$7</c:f>
              <c:numCache>
                <c:formatCode>General</c:formatCode>
                <c:ptCount val="6"/>
                <c:pt idx="0">
                  <c:v>15</c:v>
                </c:pt>
                <c:pt idx="1">
                  <c:v>13</c:v>
                </c:pt>
                <c:pt idx="2">
                  <c:v>14</c:v>
                </c:pt>
                <c:pt idx="3">
                  <c:v>8</c:v>
                </c:pt>
                <c:pt idx="4">
                  <c:v>13</c:v>
                </c:pt>
                <c:pt idx="5">
                  <c:v>10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8CC7-41B8-BC01-A55C8F34AF0F}"/>
            </c:ext>
          </c:extLst>
        </c:ser>
        <c:ser>
          <c:idx val="4"/>
          <c:order val="4"/>
          <c:tx>
            <c:strRef>
              <c:f>Sheet1!$F$1</c:f>
              <c:strCache>
                <c:ptCount val="1"/>
                <c:pt idx="0">
                  <c:v>Provincia E</c:v>
                </c:pt>
              </c:strCache>
            </c:strRef>
          </c:tx>
          <c:spPr>
            <a:ln w="38100" cap="rnd">
              <a:solidFill>
                <a:srgbClr val="3C16FA"/>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Sheet1!$F$2:$F$7</c:f>
              <c:numCache>
                <c:formatCode>General</c:formatCode>
                <c:ptCount val="6"/>
                <c:pt idx="0">
                  <c:v>63</c:v>
                </c:pt>
                <c:pt idx="1">
                  <c:v>75</c:v>
                </c:pt>
                <c:pt idx="2">
                  <c:v>73</c:v>
                </c:pt>
                <c:pt idx="3">
                  <c:v>33</c:v>
                </c:pt>
                <c:pt idx="4">
                  <c:v>113</c:v>
                </c:pt>
                <c:pt idx="5">
                  <c:v>70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4-8CC7-41B8-BC01-A55C8F34AF0F}"/>
            </c:ext>
          </c:extLst>
        </c:ser>
        <c:ser>
          <c:idx val="5"/>
          <c:order val="5"/>
          <c:tx>
            <c:strRef>
              <c:f>Sheet1!$G$1</c:f>
              <c:strCache>
                <c:ptCount val="1"/>
                <c:pt idx="0">
                  <c:v>Provincia F</c:v>
                </c:pt>
              </c:strCache>
            </c:strRef>
          </c:tx>
          <c:spPr>
            <a:ln w="38100" cap="rnd">
              <a:solidFill>
                <a:srgbClr val="C00000"/>
              </a:solidFill>
              <a:prstDash val="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Sheet1!$G$2:$G$7</c:f>
              <c:numCache>
                <c:formatCode>General</c:formatCode>
                <c:ptCount val="6"/>
                <c:pt idx="0">
                  <c:v>15</c:v>
                </c:pt>
                <c:pt idx="1">
                  <c:v>8</c:v>
                </c:pt>
                <c:pt idx="2">
                  <c:v>8</c:v>
                </c:pt>
                <c:pt idx="3">
                  <c:v>9</c:v>
                </c:pt>
                <c:pt idx="4">
                  <c:v>8</c:v>
                </c:pt>
                <c:pt idx="5">
                  <c:v>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8CC7-41B8-BC01-A55C8F34AF0F}"/>
            </c:ext>
          </c:extLst>
        </c:ser>
        <c:ser>
          <c:idx val="6"/>
          <c:order val="6"/>
          <c:tx>
            <c:strRef>
              <c:f>Sheet1!$H$1</c:f>
              <c:strCache>
                <c:ptCount val="1"/>
                <c:pt idx="0">
                  <c:v>Provincia G</c:v>
                </c:pt>
              </c:strCache>
            </c:strRef>
          </c:tx>
          <c:spPr>
            <a:ln w="38100" cap="rnd">
              <a:solidFill>
                <a:srgbClr val="00B0F0"/>
              </a:solidFill>
              <a:prstDash val="sys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Sheet1!$H$2:$H$7</c:f>
              <c:numCache>
                <c:formatCode>General</c:formatCode>
                <c:ptCount val="6"/>
                <c:pt idx="0">
                  <c:v>3</c:v>
                </c:pt>
                <c:pt idx="1">
                  <c:v>5</c:v>
                </c:pt>
                <c:pt idx="2">
                  <c:v>33</c:v>
                </c:pt>
                <c:pt idx="3">
                  <c:v>38</c:v>
                </c:pt>
                <c:pt idx="4">
                  <c:v>30</c:v>
                </c:pt>
                <c:pt idx="5">
                  <c:v>25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8CC7-41B8-BC01-A55C8F34AF0F}"/>
            </c:ext>
          </c:extLst>
        </c:ser>
        <c:dLbls>
          <c:showLegendKey val="0"/>
          <c:showVal val="0"/>
          <c:showCatName val="0"/>
          <c:showSerName val="0"/>
          <c:showPercent val="0"/>
          <c:showBubbleSize val="0"/>
        </c:dLbls>
        <c:smooth val="0"/>
        <c:axId val="1071254127"/>
        <c:axId val="1634623743"/>
      </c:lineChart>
      <c:catAx>
        <c:axId val="1071254127"/>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Año</a:t>
                </a:r>
              </a:p>
            </c:rich>
          </c:tx>
          <c:layout>
            <c:manualLayout>
              <c:xMode val="edge"/>
              <c:yMode val="edge"/>
              <c:x val="0.4348861113119602"/>
              <c:y val="0.93782757262424887"/>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634623743"/>
        <c:crosses val="autoZero"/>
        <c:auto val="1"/>
        <c:lblAlgn val="ctr"/>
        <c:lblOffset val="100"/>
        <c:noMultiLvlLbl val="0"/>
      </c:catAx>
      <c:valAx>
        <c:axId val="1634623743"/>
        <c:scaling>
          <c:orientation val="minMax"/>
          <c:max val="18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s-GT" b="0" noProof="0"/>
                  <a:t>Incidencia (por 100,000)</a:t>
                </a:r>
              </a:p>
            </c:rich>
          </c:tx>
          <c:layout>
            <c:manualLayout>
              <c:xMode val="edge"/>
              <c:yMode val="edge"/>
              <c:x val="1.2077730263831757E-3"/>
              <c:y val="0.13701131003442643"/>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71254127"/>
        <c:crosses val="autoZero"/>
        <c:crossBetween val="midCat"/>
        <c:majorUnit val="30"/>
        <c:minorUnit val="5"/>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87316775398906"/>
          <c:y val="2.8319233691607337E-2"/>
          <c:w val="0.72676774138903566"/>
          <c:h val="0.80142502167636742"/>
        </c:manualLayout>
      </c:layout>
      <c:lineChart>
        <c:grouping val="standard"/>
        <c:varyColors val="0"/>
        <c:ser>
          <c:idx val="0"/>
          <c:order val="0"/>
          <c:tx>
            <c:strRef>
              <c:f>Sheet1!$B$1</c:f>
              <c:strCache>
                <c:ptCount val="1"/>
                <c:pt idx="0">
                  <c:v>Provincia A</c:v>
                </c:pt>
              </c:strCache>
            </c:strRef>
          </c:tx>
          <c:spPr>
            <a:ln w="38100" cap="rnd">
              <a:solidFill>
                <a:schemeClr val="tx1"/>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Sheet1!$B$2:$B$7</c:f>
              <c:numCache>
                <c:formatCode>General</c:formatCode>
                <c:ptCount val="6"/>
                <c:pt idx="0">
                  <c:v>1200</c:v>
                </c:pt>
                <c:pt idx="1">
                  <c:v>1400</c:v>
                </c:pt>
                <c:pt idx="2">
                  <c:v>1550</c:v>
                </c:pt>
                <c:pt idx="3">
                  <c:v>1600</c:v>
                </c:pt>
                <c:pt idx="4">
                  <c:v>1450</c:v>
                </c:pt>
                <c:pt idx="5">
                  <c:v>1600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E941-45BF-B490-340A4DDE2EC7}"/>
            </c:ext>
          </c:extLst>
        </c:ser>
        <c:ser>
          <c:idx val="1"/>
          <c:order val="1"/>
          <c:tx>
            <c:strRef>
              <c:f>Sheet1!$C$1</c:f>
              <c:strCache>
                <c:ptCount val="1"/>
                <c:pt idx="0">
                  <c:v>Provincia B</c:v>
                </c:pt>
              </c:strCache>
            </c:strRef>
          </c:tx>
          <c:spPr>
            <a:ln w="38100" cap="rnd">
              <a:solidFill>
                <a:srgbClr val="FF0000"/>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Sheet1!$C$2:$C$7</c:f>
              <c:numCache>
                <c:formatCode>General</c:formatCode>
                <c:ptCount val="6"/>
                <c:pt idx="0">
                  <c:v>1900</c:v>
                </c:pt>
                <c:pt idx="1">
                  <c:v>2100</c:v>
                </c:pt>
                <c:pt idx="2">
                  <c:v>2600</c:v>
                </c:pt>
                <c:pt idx="3">
                  <c:v>2850</c:v>
                </c:pt>
                <c:pt idx="4">
                  <c:v>2650</c:v>
                </c:pt>
                <c:pt idx="5">
                  <c:v>2800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E941-45BF-B490-340A4DDE2EC7}"/>
            </c:ext>
          </c:extLst>
        </c:ser>
        <c:ser>
          <c:idx val="2"/>
          <c:order val="2"/>
          <c:tx>
            <c:strRef>
              <c:f>Sheet1!$D$1</c:f>
              <c:strCache>
                <c:ptCount val="1"/>
                <c:pt idx="0">
                  <c:v>Provincia C</c:v>
                </c:pt>
              </c:strCache>
            </c:strRef>
          </c:tx>
          <c:spPr>
            <a:ln w="38100" cap="rnd">
              <a:solidFill>
                <a:srgbClr val="109648"/>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Sheet1!$D$2:$D$7</c:f>
              <c:numCache>
                <c:formatCode>General</c:formatCode>
                <c:ptCount val="6"/>
                <c:pt idx="0">
                  <c:v>1525</c:v>
                </c:pt>
                <c:pt idx="1">
                  <c:v>1400</c:v>
                </c:pt>
                <c:pt idx="2">
                  <c:v>1850</c:v>
                </c:pt>
                <c:pt idx="3">
                  <c:v>2075</c:v>
                </c:pt>
                <c:pt idx="4">
                  <c:v>1900</c:v>
                </c:pt>
                <c:pt idx="5">
                  <c:v>1975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E941-45BF-B490-340A4DDE2EC7}"/>
            </c:ext>
          </c:extLst>
        </c:ser>
        <c:ser>
          <c:idx val="3"/>
          <c:order val="3"/>
          <c:tx>
            <c:strRef>
              <c:f>Sheet1!$E$1</c:f>
              <c:strCache>
                <c:ptCount val="1"/>
                <c:pt idx="0">
                  <c:v>Provincia D</c:v>
                </c:pt>
              </c:strCache>
            </c:strRef>
          </c:tx>
          <c:spPr>
            <a:ln w="38100" cap="rnd">
              <a:solidFill>
                <a:srgbClr val="7030A0"/>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Sheet1!$E$2:$E$7</c:f>
              <c:numCache>
                <c:formatCode>General</c:formatCode>
                <c:ptCount val="6"/>
                <c:pt idx="0">
                  <c:v>2000</c:v>
                </c:pt>
                <c:pt idx="1">
                  <c:v>1950</c:v>
                </c:pt>
                <c:pt idx="2">
                  <c:v>2125</c:v>
                </c:pt>
                <c:pt idx="3">
                  <c:v>2425</c:v>
                </c:pt>
                <c:pt idx="4">
                  <c:v>2125</c:v>
                </c:pt>
                <c:pt idx="5">
                  <c:v>2250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E941-45BF-B490-340A4DDE2EC7}"/>
            </c:ext>
          </c:extLst>
        </c:ser>
        <c:ser>
          <c:idx val="4"/>
          <c:order val="4"/>
          <c:tx>
            <c:strRef>
              <c:f>Sheet1!$F$1</c:f>
              <c:strCache>
                <c:ptCount val="1"/>
                <c:pt idx="0">
                  <c:v>Provincia E</c:v>
                </c:pt>
              </c:strCache>
            </c:strRef>
          </c:tx>
          <c:spPr>
            <a:ln w="38100" cap="rnd">
              <a:solidFill>
                <a:srgbClr val="3C16FA"/>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Sheet1!$F$2:$F$7</c:f>
              <c:numCache>
                <c:formatCode>General</c:formatCode>
                <c:ptCount val="6"/>
                <c:pt idx="0">
                  <c:v>1100</c:v>
                </c:pt>
                <c:pt idx="1">
                  <c:v>1025</c:v>
                </c:pt>
                <c:pt idx="2">
                  <c:v>1475</c:v>
                </c:pt>
                <c:pt idx="3">
                  <c:v>1250</c:v>
                </c:pt>
                <c:pt idx="4">
                  <c:v>2125</c:v>
                </c:pt>
                <c:pt idx="5">
                  <c:v>1325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E941-45BF-B490-340A4DDE2EC7}"/>
            </c:ext>
          </c:extLst>
        </c:ser>
        <c:ser>
          <c:idx val="5"/>
          <c:order val="5"/>
          <c:tx>
            <c:strRef>
              <c:f>Sheet1!$G$1</c:f>
              <c:strCache>
                <c:ptCount val="1"/>
                <c:pt idx="0">
                  <c:v>Provincia F</c:v>
                </c:pt>
              </c:strCache>
            </c:strRef>
          </c:tx>
          <c:spPr>
            <a:ln w="38100" cap="rnd">
              <a:solidFill>
                <a:srgbClr val="C00000"/>
              </a:solidFill>
              <a:prstDash val="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Sheet1!$G$2:$G$7</c:f>
              <c:numCache>
                <c:formatCode>General</c:formatCode>
                <c:ptCount val="6"/>
                <c:pt idx="0">
                  <c:v>1625</c:v>
                </c:pt>
                <c:pt idx="1">
                  <c:v>1575</c:v>
                </c:pt>
                <c:pt idx="2">
                  <c:v>1750</c:v>
                </c:pt>
                <c:pt idx="3">
                  <c:v>2025</c:v>
                </c:pt>
                <c:pt idx="4">
                  <c:v>1950</c:v>
                </c:pt>
                <c:pt idx="5">
                  <c:v>1850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E941-45BF-B490-340A4DDE2EC7}"/>
            </c:ext>
          </c:extLst>
        </c:ser>
        <c:ser>
          <c:idx val="6"/>
          <c:order val="6"/>
          <c:tx>
            <c:strRef>
              <c:f>Sheet1!$H$1</c:f>
              <c:strCache>
                <c:ptCount val="1"/>
                <c:pt idx="0">
                  <c:v>Provincia G</c:v>
                </c:pt>
              </c:strCache>
            </c:strRef>
          </c:tx>
          <c:spPr>
            <a:ln w="38100" cap="rnd">
              <a:solidFill>
                <a:srgbClr val="00B0F0"/>
              </a:solidFill>
              <a:prstDash val="sys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Sheet1!$H$2:$H$7</c:f>
              <c:numCache>
                <c:formatCode>General</c:formatCode>
                <c:ptCount val="6"/>
                <c:pt idx="0">
                  <c:v>1000</c:v>
                </c:pt>
                <c:pt idx="1">
                  <c:v>1050</c:v>
                </c:pt>
                <c:pt idx="2">
                  <c:v>1200</c:v>
                </c:pt>
                <c:pt idx="3">
                  <c:v>1600</c:v>
                </c:pt>
                <c:pt idx="4">
                  <c:v>1500</c:v>
                </c:pt>
                <c:pt idx="5">
                  <c:v>1475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9-E941-45BF-B490-340A4DDE2EC7}"/>
            </c:ext>
          </c:extLst>
        </c:ser>
        <c:dLbls>
          <c:showLegendKey val="0"/>
          <c:showVal val="0"/>
          <c:showCatName val="0"/>
          <c:showSerName val="0"/>
          <c:showPercent val="0"/>
          <c:showBubbleSize val="0"/>
        </c:dLbls>
        <c:smooth val="0"/>
        <c:axId val="1103039711"/>
        <c:axId val="1080652767"/>
      </c:lineChart>
      <c:catAx>
        <c:axId val="110303971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Año</a:t>
                </a:r>
              </a:p>
            </c:rich>
          </c:tx>
          <c:layout>
            <c:manualLayout>
              <c:xMode val="edge"/>
              <c:yMode val="edge"/>
              <c:x val="0.41462039311375143"/>
              <c:y val="0.9328224770383107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80652767"/>
        <c:crosses val="autoZero"/>
        <c:auto val="1"/>
        <c:lblAlgn val="ctr"/>
        <c:lblOffset val="100"/>
        <c:noMultiLvlLbl val="0"/>
      </c:catAx>
      <c:valAx>
        <c:axId val="1080652767"/>
        <c:scaling>
          <c:orientation val="minMax"/>
          <c:max val="3000"/>
          <c:min val="100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s-GT" b="0" noProof="0" dirty="0">
                    <a:solidFill>
                      <a:schemeClr val="tx1"/>
                    </a:solidFill>
                  </a:rPr>
                  <a:t>Incidencia (por 100,000)</a:t>
                </a:r>
              </a:p>
            </c:rich>
          </c:tx>
          <c:layout>
            <c:manualLayout>
              <c:xMode val="edge"/>
              <c:yMode val="edge"/>
              <c:x val="0"/>
              <c:y val="0.22504517050911088"/>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103039711"/>
        <c:crosses val="autoZero"/>
        <c:crossBetween val="midCat"/>
        <c:majorUnit val="250"/>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74832333286036"/>
          <c:y val="2.6716256489317716E-2"/>
          <c:w val="0.77958937624847346"/>
          <c:h val="0.79115825989505628"/>
        </c:manualLayout>
      </c:layout>
      <c:lineChart>
        <c:grouping val="standard"/>
        <c:varyColors val="0"/>
        <c:ser>
          <c:idx val="0"/>
          <c:order val="0"/>
          <c:tx>
            <c:strRef>
              <c:f>Sheet1!$B$1</c:f>
              <c:strCache>
                <c:ptCount val="1"/>
                <c:pt idx="0">
                  <c:v>Provincia A</c:v>
                </c:pt>
              </c:strCache>
            </c:strRef>
          </c:tx>
          <c:spPr>
            <a:ln w="38100" cap="rnd">
              <a:solidFill>
                <a:schemeClr val="tx1"/>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Sheet1!$B$2:$B$7</c:f>
              <c:numCache>
                <c:formatCode>General</c:formatCode>
                <c:ptCount val="6"/>
                <c:pt idx="0">
                  <c:v>0</c:v>
                </c:pt>
                <c:pt idx="1">
                  <c:v>0</c:v>
                </c:pt>
                <c:pt idx="2">
                  <c:v>38</c:v>
                </c:pt>
                <c:pt idx="3">
                  <c:v>0</c:v>
                </c:pt>
                <c:pt idx="4">
                  <c:v>5</c:v>
                </c:pt>
                <c:pt idx="5">
                  <c:v>3</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AFCE-4C37-B462-E05043B09EC1}"/>
            </c:ext>
          </c:extLst>
        </c:ser>
        <c:ser>
          <c:idx val="1"/>
          <c:order val="1"/>
          <c:tx>
            <c:strRef>
              <c:f>Sheet1!$C$1</c:f>
              <c:strCache>
                <c:ptCount val="1"/>
                <c:pt idx="0">
                  <c:v>Provincia B</c:v>
                </c:pt>
              </c:strCache>
            </c:strRef>
          </c:tx>
          <c:spPr>
            <a:ln w="38100" cap="rnd">
              <a:solidFill>
                <a:srgbClr val="FF0000"/>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Sheet1!$C$2:$C$7</c:f>
              <c:numCache>
                <c:formatCode>General</c:formatCode>
                <c:ptCount val="6"/>
                <c:pt idx="0">
                  <c:v>40</c:v>
                </c:pt>
                <c:pt idx="1">
                  <c:v>75</c:v>
                </c:pt>
                <c:pt idx="2">
                  <c:v>175</c:v>
                </c:pt>
                <c:pt idx="3">
                  <c:v>60</c:v>
                </c:pt>
                <c:pt idx="4">
                  <c:v>150</c:v>
                </c:pt>
                <c:pt idx="5">
                  <c:v>55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AFCE-4C37-B462-E05043B09EC1}"/>
            </c:ext>
          </c:extLst>
        </c:ser>
        <c:ser>
          <c:idx val="2"/>
          <c:order val="2"/>
          <c:tx>
            <c:strRef>
              <c:f>Sheet1!$D$1</c:f>
              <c:strCache>
                <c:ptCount val="1"/>
                <c:pt idx="0">
                  <c:v>Provincia C</c:v>
                </c:pt>
              </c:strCache>
            </c:strRef>
          </c:tx>
          <c:spPr>
            <a:ln w="38100" cap="rnd">
              <a:solidFill>
                <a:srgbClr val="109648"/>
              </a:solidFill>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Sheet1!$D$2:$D$7</c:f>
              <c:numCache>
                <c:formatCode>General</c:formatCode>
                <c:ptCount val="6"/>
                <c:pt idx="0">
                  <c:v>28</c:v>
                </c:pt>
                <c:pt idx="1">
                  <c:v>50</c:v>
                </c:pt>
                <c:pt idx="2">
                  <c:v>55</c:v>
                </c:pt>
                <c:pt idx="3">
                  <c:v>40</c:v>
                </c:pt>
                <c:pt idx="4">
                  <c:v>48</c:v>
                </c:pt>
                <c:pt idx="5">
                  <c:v>35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AFCE-4C37-B462-E05043B09EC1}"/>
            </c:ext>
          </c:extLst>
        </c:ser>
        <c:ser>
          <c:idx val="3"/>
          <c:order val="3"/>
          <c:tx>
            <c:strRef>
              <c:f>Sheet1!$E$1</c:f>
              <c:strCache>
                <c:ptCount val="1"/>
                <c:pt idx="0">
                  <c:v>Provincia D</c:v>
                </c:pt>
              </c:strCache>
            </c:strRef>
          </c:tx>
          <c:spPr>
            <a:ln w="38100" cap="rnd">
              <a:solidFill>
                <a:srgbClr val="7030A0"/>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Sheet1!$E$2:$E$7</c:f>
              <c:numCache>
                <c:formatCode>General</c:formatCode>
                <c:ptCount val="6"/>
                <c:pt idx="0">
                  <c:v>15</c:v>
                </c:pt>
                <c:pt idx="1">
                  <c:v>13</c:v>
                </c:pt>
                <c:pt idx="2">
                  <c:v>14</c:v>
                </c:pt>
                <c:pt idx="3">
                  <c:v>8</c:v>
                </c:pt>
                <c:pt idx="4">
                  <c:v>13</c:v>
                </c:pt>
                <c:pt idx="5">
                  <c:v>10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AFCE-4C37-B462-E05043B09EC1}"/>
            </c:ext>
          </c:extLst>
        </c:ser>
        <c:ser>
          <c:idx val="4"/>
          <c:order val="4"/>
          <c:tx>
            <c:strRef>
              <c:f>Sheet1!$F$1</c:f>
              <c:strCache>
                <c:ptCount val="1"/>
                <c:pt idx="0">
                  <c:v>Provincia E</c:v>
                </c:pt>
              </c:strCache>
            </c:strRef>
          </c:tx>
          <c:spPr>
            <a:ln w="38100" cap="rnd">
              <a:solidFill>
                <a:srgbClr val="3C16FA"/>
              </a:solidFill>
              <a:prstDash val="solid"/>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Sheet1!$F$2:$F$7</c:f>
              <c:numCache>
                <c:formatCode>General</c:formatCode>
                <c:ptCount val="6"/>
                <c:pt idx="0">
                  <c:v>63</c:v>
                </c:pt>
                <c:pt idx="1">
                  <c:v>75</c:v>
                </c:pt>
                <c:pt idx="2">
                  <c:v>73</c:v>
                </c:pt>
                <c:pt idx="3">
                  <c:v>33</c:v>
                </c:pt>
                <c:pt idx="4">
                  <c:v>113</c:v>
                </c:pt>
                <c:pt idx="5">
                  <c:v>70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4-AFCE-4C37-B462-E05043B09EC1}"/>
            </c:ext>
          </c:extLst>
        </c:ser>
        <c:ser>
          <c:idx val="5"/>
          <c:order val="5"/>
          <c:tx>
            <c:strRef>
              <c:f>Sheet1!$G$1</c:f>
              <c:strCache>
                <c:ptCount val="1"/>
                <c:pt idx="0">
                  <c:v>Provincia F</c:v>
                </c:pt>
              </c:strCache>
            </c:strRef>
          </c:tx>
          <c:spPr>
            <a:ln w="38100" cap="rnd">
              <a:solidFill>
                <a:srgbClr val="C00000"/>
              </a:solidFill>
              <a:prstDash val="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Sheet1!$G$2:$G$7</c:f>
              <c:numCache>
                <c:formatCode>General</c:formatCode>
                <c:ptCount val="6"/>
                <c:pt idx="0">
                  <c:v>15</c:v>
                </c:pt>
                <c:pt idx="1">
                  <c:v>8</c:v>
                </c:pt>
                <c:pt idx="2">
                  <c:v>8</c:v>
                </c:pt>
                <c:pt idx="3">
                  <c:v>9</c:v>
                </c:pt>
                <c:pt idx="4">
                  <c:v>8</c:v>
                </c:pt>
                <c:pt idx="5">
                  <c:v>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AFCE-4C37-B462-E05043B09EC1}"/>
            </c:ext>
          </c:extLst>
        </c:ser>
        <c:ser>
          <c:idx val="6"/>
          <c:order val="6"/>
          <c:tx>
            <c:strRef>
              <c:f>Sheet1!$H$1</c:f>
              <c:strCache>
                <c:ptCount val="1"/>
                <c:pt idx="0">
                  <c:v>Provincia G</c:v>
                </c:pt>
              </c:strCache>
            </c:strRef>
          </c:tx>
          <c:spPr>
            <a:ln w="38100" cap="rnd">
              <a:solidFill>
                <a:srgbClr val="00B0F0"/>
              </a:solidFill>
              <a:prstDash val="sysDash"/>
              <a:round/>
            </a:ln>
            <a:effectLst/>
          </c:spPr>
          <c:marker>
            <c:symbol val="none"/>
          </c:marker>
          <c:cat>
            <c:numRef>
              <c:f>Sheet1!$A$2:$A$7</c:f>
              <c:numCache>
                <c:formatCode>General</c:formatCode>
                <c:ptCount val="6"/>
                <c:pt idx="0">
                  <c:v>2019</c:v>
                </c:pt>
                <c:pt idx="1">
                  <c:v>2020</c:v>
                </c:pt>
                <c:pt idx="2">
                  <c:v>2021</c:v>
                </c:pt>
                <c:pt idx="3">
                  <c:v>2022</c:v>
                </c:pt>
                <c:pt idx="4">
                  <c:v>2023</c:v>
                </c:pt>
                <c:pt idx="5">
                  <c:v>2024</c:v>
                </c:pt>
              </c:numCache>
            </c:numRef>
          </c:cat>
          <c:val>
            <c:numRef>
              <c:f>Sheet1!$H$2:$H$7</c:f>
              <c:numCache>
                <c:formatCode>General</c:formatCode>
                <c:ptCount val="6"/>
                <c:pt idx="0">
                  <c:v>3</c:v>
                </c:pt>
                <c:pt idx="1">
                  <c:v>5</c:v>
                </c:pt>
                <c:pt idx="2">
                  <c:v>33</c:v>
                </c:pt>
                <c:pt idx="3">
                  <c:v>38</c:v>
                </c:pt>
                <c:pt idx="4">
                  <c:v>30</c:v>
                </c:pt>
                <c:pt idx="5">
                  <c:v>25</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AFCE-4C37-B462-E05043B09EC1}"/>
            </c:ext>
          </c:extLst>
        </c:ser>
        <c:dLbls>
          <c:showLegendKey val="0"/>
          <c:showVal val="0"/>
          <c:showCatName val="0"/>
          <c:showSerName val="0"/>
          <c:showPercent val="0"/>
          <c:showBubbleSize val="0"/>
        </c:dLbls>
        <c:smooth val="0"/>
        <c:axId val="1071254127"/>
        <c:axId val="1634623743"/>
      </c:lineChart>
      <c:catAx>
        <c:axId val="1071254127"/>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Año</a:t>
                </a:r>
              </a:p>
            </c:rich>
          </c:tx>
          <c:layout>
            <c:manualLayout>
              <c:xMode val="edge"/>
              <c:yMode val="edge"/>
              <c:x val="0.4348861113119602"/>
              <c:y val="0.93782757262424887"/>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634623743"/>
        <c:crosses val="autoZero"/>
        <c:auto val="1"/>
        <c:lblAlgn val="ctr"/>
        <c:lblOffset val="100"/>
        <c:noMultiLvlLbl val="0"/>
      </c:catAx>
      <c:valAx>
        <c:axId val="1634623743"/>
        <c:scaling>
          <c:orientation val="minMax"/>
          <c:max val="18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s-GT" b="0" noProof="0" dirty="0"/>
                  <a:t>Incidencia (por 100,000)</a:t>
                </a:r>
              </a:p>
            </c:rich>
          </c:tx>
          <c:layout>
            <c:manualLayout>
              <c:xMode val="edge"/>
              <c:yMode val="edge"/>
              <c:x val="1.2077730263831757E-3"/>
              <c:y val="0.13701131003442643"/>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71254127"/>
        <c:crosses val="autoZero"/>
        <c:crossBetween val="midCat"/>
        <c:majorUnit val="30"/>
        <c:minorUnit val="5"/>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mn-lt"/>
              </a:defRPr>
            </a:pPr>
            <a:r>
              <a:rPr lang="en-US" sz="2000" dirty="0" err="1">
                <a:latin typeface="Arial" panose="020B0604020202020204" pitchFamily="34" charset="0"/>
                <a:cs typeface="Arial" panose="020B0604020202020204" pitchFamily="34" charset="0"/>
              </a:rPr>
              <a:t>Número</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casos</a:t>
            </a:r>
            <a:r>
              <a:rPr lang="en-US" sz="2000" dirty="0">
                <a:latin typeface="Arial" panose="020B0604020202020204" pitchFamily="34" charset="0"/>
                <a:cs typeface="Arial" panose="020B0604020202020204" pitchFamily="34" charset="0"/>
              </a:rPr>
              <a:t> de influenza </a:t>
            </a:r>
            <a:r>
              <a:rPr lang="en-US" sz="2000" dirty="0" err="1">
                <a:latin typeface="Arial" panose="020B0604020202020204" pitchFamily="34" charset="0"/>
                <a:cs typeface="Arial" panose="020B0604020202020204" pitchFamily="34" charset="0"/>
              </a:rPr>
              <a:t>notificados</a:t>
            </a:r>
            <a:r>
              <a:rPr lang="en-US" sz="2000" dirty="0">
                <a:latin typeface="Arial" panose="020B0604020202020204" pitchFamily="34" charset="0"/>
                <a:cs typeface="Arial" panose="020B0604020202020204" pitchFamily="34" charset="0"/>
              </a:rPr>
              <a:t> por </a:t>
            </a:r>
            <a:r>
              <a:rPr lang="en-US" sz="2000" dirty="0" err="1">
                <a:latin typeface="Arial" panose="020B0604020202020204" pitchFamily="34" charset="0"/>
                <a:cs typeface="Arial" panose="020B0604020202020204" pitchFamily="34" charset="0"/>
              </a:rPr>
              <a:t>mes</a:t>
            </a:r>
            <a:r>
              <a:rPr lang="en-US" sz="2000" dirty="0">
                <a:latin typeface="Arial" panose="020B0604020202020204" pitchFamily="34" charset="0"/>
                <a:cs typeface="Arial" panose="020B0604020202020204" pitchFamily="34" charset="0"/>
              </a:rPr>
              <a:t>, Distrito D, </a:t>
            </a:r>
          </a:p>
          <a:p>
            <a:pPr>
              <a:defRPr sz="2000">
                <a:latin typeface="+mn-lt"/>
              </a:defRPr>
            </a:pP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enero</a:t>
            </a:r>
            <a:r>
              <a:rPr lang="en-US" sz="2000" dirty="0">
                <a:latin typeface="Arial" panose="020B0604020202020204" pitchFamily="34" charset="0"/>
                <a:cs typeface="Arial" panose="020B0604020202020204" pitchFamily="34" charset="0"/>
              </a:rPr>
              <a:t> a </a:t>
            </a:r>
            <a:r>
              <a:rPr lang="en-US" sz="2000" dirty="0" err="1">
                <a:latin typeface="Arial" panose="020B0604020202020204" pitchFamily="34" charset="0"/>
                <a:cs typeface="Arial" panose="020B0604020202020204" pitchFamily="34" charset="0"/>
              </a:rPr>
              <a:t>noviembre</a:t>
            </a:r>
            <a:r>
              <a:rPr lang="en-US" sz="2000" dirty="0">
                <a:latin typeface="Arial" panose="020B0604020202020204" pitchFamily="34" charset="0"/>
                <a:cs typeface="Arial" panose="020B0604020202020204" pitchFamily="34" charset="0"/>
              </a:rPr>
              <a:t> de 2024</a:t>
            </a:r>
          </a:p>
        </c:rich>
      </c:tx>
      <c:layout>
        <c:manualLayout>
          <c:xMode val="edge"/>
          <c:yMode val="edge"/>
          <c:x val="0.19292479744379776"/>
          <c:y val="1.6181286235508026E-2"/>
        </c:manualLayout>
      </c:layout>
      <c:overlay val="0"/>
      <c:spPr>
        <a:noFill/>
        <a:ln w="25357">
          <a:noFill/>
        </a:ln>
      </c:spPr>
    </c:title>
    <c:autoTitleDeleted val="0"/>
    <c:plotArea>
      <c:layout>
        <c:manualLayout>
          <c:layoutTarget val="inner"/>
          <c:xMode val="edge"/>
          <c:yMode val="edge"/>
          <c:x val="0.12730627306273101"/>
          <c:y val="0.23837921074372218"/>
          <c:w val="0.85608856088560903"/>
          <c:h val="0.51566611081515479"/>
        </c:manualLayout>
      </c:layout>
      <c:barChart>
        <c:barDir val="col"/>
        <c:grouping val="clustered"/>
        <c:varyColors val="0"/>
        <c:ser>
          <c:idx val="0"/>
          <c:order val="0"/>
          <c:tx>
            <c:strRef>
              <c:f>Sheet1!$A$2</c:f>
              <c:strCache>
                <c:ptCount val="1"/>
                <c:pt idx="0">
                  <c:v>East</c:v>
                </c:pt>
              </c:strCache>
            </c:strRef>
          </c:tx>
          <c:spPr>
            <a:solidFill>
              <a:srgbClr val="0065A4"/>
            </a:solidFill>
            <a:ln w="12678">
              <a:solidFill>
                <a:sysClr val="window" lastClr="FFFFFF"/>
              </a:solidFill>
              <a:prstDash val="solid"/>
            </a:ln>
          </c:spPr>
          <c:invertIfNegative val="0"/>
          <c:cat>
            <c:strRef>
              <c:f>Sheet1!$B$1:$L$1</c:f>
              <c:strCache>
                <c:ptCount val="11"/>
                <c:pt idx="0">
                  <c:v>Ene</c:v>
                </c:pt>
                <c:pt idx="1">
                  <c:v>Feb</c:v>
                </c:pt>
                <c:pt idx="2">
                  <c:v>Mar</c:v>
                </c:pt>
                <c:pt idx="3">
                  <c:v>Abr</c:v>
                </c:pt>
                <c:pt idx="4">
                  <c:v>May</c:v>
                </c:pt>
                <c:pt idx="5">
                  <c:v>Jun</c:v>
                </c:pt>
                <c:pt idx="6">
                  <c:v>Jul</c:v>
                </c:pt>
                <c:pt idx="7">
                  <c:v>Aug</c:v>
                </c:pt>
                <c:pt idx="8">
                  <c:v>Sep</c:v>
                </c:pt>
                <c:pt idx="9">
                  <c:v>Oct</c:v>
                </c:pt>
                <c:pt idx="10">
                  <c:v>Nov</c:v>
                </c:pt>
              </c:strCache>
            </c:strRef>
          </c:cat>
          <c:val>
            <c:numRef>
              <c:f>Sheet1!$B$2:$L$2</c:f>
              <c:numCache>
                <c:formatCode>General</c:formatCode>
                <c:ptCount val="11"/>
                <c:pt idx="0">
                  <c:v>0</c:v>
                </c:pt>
                <c:pt idx="1">
                  <c:v>1</c:v>
                </c:pt>
                <c:pt idx="2">
                  <c:v>4</c:v>
                </c:pt>
                <c:pt idx="3">
                  <c:v>2</c:v>
                </c:pt>
                <c:pt idx="4">
                  <c:v>5</c:v>
                </c:pt>
                <c:pt idx="5">
                  <c:v>8</c:v>
                </c:pt>
                <c:pt idx="6">
                  <c:v>11</c:v>
                </c:pt>
                <c:pt idx="7">
                  <c:v>6</c:v>
                </c:pt>
                <c:pt idx="8">
                  <c:v>4</c:v>
                </c:pt>
                <c:pt idx="9">
                  <c:v>1</c:v>
                </c:pt>
                <c:pt idx="10">
                  <c:v>2</c:v>
                </c:pt>
              </c:numCache>
            </c:numRef>
          </c:val>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064E-4B84-A858-4DDD3C72643E}"/>
            </c:ext>
          </c:extLst>
        </c:ser>
        <c:dLbls>
          <c:showLegendKey val="0"/>
          <c:showVal val="0"/>
          <c:showCatName val="0"/>
          <c:showSerName val="0"/>
          <c:showPercent val="0"/>
          <c:showBubbleSize val="0"/>
        </c:dLbls>
        <c:gapWidth val="0"/>
        <c:axId val="2085152120"/>
        <c:axId val="2086669784"/>
      </c:barChart>
      <c:catAx>
        <c:axId val="2085152120"/>
        <c:scaling>
          <c:orientation val="minMax"/>
        </c:scaling>
        <c:delete val="0"/>
        <c:axPos val="b"/>
        <c:title>
          <c:tx>
            <c:rich>
              <a:bodyPr/>
              <a:lstStyle/>
              <a:p>
                <a:pPr>
                  <a:defRPr sz="2000">
                    <a:latin typeface="+mn-lt"/>
                  </a:defRPr>
                </a:pPr>
                <a:r>
                  <a:rPr lang="en-US" sz="2000">
                    <a:latin typeface="Arial" panose="020B0604020202020204" pitchFamily="34" charset="0"/>
                    <a:cs typeface="Arial" panose="020B0604020202020204" pitchFamily="34" charset="0"/>
                  </a:rPr>
                  <a:t>Mes de inicio</a:t>
                </a:r>
              </a:p>
            </c:rich>
          </c:tx>
          <c:layout>
            <c:manualLayout>
              <c:xMode val="edge"/>
              <c:yMode val="edge"/>
              <c:x val="0.46309963099631002"/>
              <c:y val="0.87702265372168298"/>
            </c:manualLayout>
          </c:layout>
          <c:overlay val="0"/>
          <c:spPr>
            <a:noFill/>
            <a:ln w="25357">
              <a:noFill/>
            </a:ln>
          </c:spPr>
        </c:title>
        <c:numFmt formatCode="General" sourceLinked="1"/>
        <c:majorTickMark val="out"/>
        <c:minorTickMark val="none"/>
        <c:tickLblPos val="nextTo"/>
        <c:spPr>
          <a:ln w="3170">
            <a:solidFill>
              <a:srgbClr val="000000"/>
            </a:solidFill>
            <a:prstDash val="solid"/>
          </a:ln>
        </c:spPr>
        <c:txPr>
          <a:bodyPr rot="0" vert="horz"/>
          <a:lstStyle/>
          <a:p>
            <a:pPr>
              <a:defRPr sz="2000">
                <a:latin typeface="Arial" panose="020B0604020202020204" pitchFamily="34" charset="0"/>
                <a:cs typeface="Arial" panose="020B0604020202020204" pitchFamily="34" charset="0"/>
              </a:defRPr>
            </a:pPr>
            <a:endParaRPr lang="es-ES"/>
          </a:p>
        </c:txPr>
        <c:crossAx val="2086669784"/>
        <c:crosses val="autoZero"/>
        <c:auto val="1"/>
        <c:lblAlgn val="ctr"/>
        <c:lblOffset val="100"/>
        <c:tickLblSkip val="1"/>
        <c:tickMarkSkip val="1"/>
        <c:noMultiLvlLbl val="0"/>
      </c:catAx>
      <c:valAx>
        <c:axId val="2086669784"/>
        <c:scaling>
          <c:orientation val="minMax"/>
        </c:scaling>
        <c:delete val="0"/>
        <c:axPos val="l"/>
        <c:title>
          <c:tx>
            <c:rich>
              <a:bodyPr/>
              <a:lstStyle/>
              <a:p>
                <a:pPr>
                  <a:defRPr sz="2000">
                    <a:latin typeface="+mn-lt"/>
                  </a:defRPr>
                </a:pPr>
                <a:r>
                  <a:rPr lang="en-US" sz="2000">
                    <a:latin typeface="Arial" panose="020B0604020202020204" pitchFamily="34" charset="0"/>
                    <a:cs typeface="Arial" panose="020B0604020202020204" pitchFamily="34" charset="0"/>
                  </a:rPr>
                  <a:t>Número de casos</a:t>
                </a:r>
              </a:p>
            </c:rich>
          </c:tx>
          <c:layout>
            <c:manualLayout>
              <c:xMode val="edge"/>
              <c:yMode val="edge"/>
              <c:x val="1.5464262619346495E-2"/>
              <c:y val="0.24483729199928705"/>
            </c:manualLayout>
          </c:layout>
          <c:overlay val="0"/>
          <c:spPr>
            <a:noFill/>
            <a:ln w="25357">
              <a:noFill/>
            </a:ln>
          </c:spPr>
        </c:title>
        <c:numFmt formatCode="General" sourceLinked="1"/>
        <c:majorTickMark val="out"/>
        <c:minorTickMark val="none"/>
        <c:tickLblPos val="nextTo"/>
        <c:spPr>
          <a:ln w="3170">
            <a:solidFill>
              <a:srgbClr val="000000"/>
            </a:solidFill>
            <a:prstDash val="solid"/>
          </a:ln>
        </c:spPr>
        <c:txPr>
          <a:bodyPr rot="0" vert="horz"/>
          <a:lstStyle/>
          <a:p>
            <a:pPr>
              <a:defRPr>
                <a:latin typeface="Arial" panose="020B0604020202020204" pitchFamily="34" charset="0"/>
                <a:cs typeface="Arial" panose="020B0604020202020204" pitchFamily="34" charset="0"/>
              </a:defRPr>
            </a:pPr>
            <a:endParaRPr lang="es-ES"/>
          </a:p>
        </c:txPr>
        <c:crossAx val="2085152120"/>
        <c:crosses val="autoZero"/>
        <c:crossBetween val="between"/>
      </c:valAx>
      <c:spPr>
        <a:noFill/>
        <a:ln w="25357">
          <a:noFill/>
        </a:ln>
      </c:spPr>
    </c:plotArea>
    <c:plotVisOnly val="1"/>
    <c:dispBlanksAs val="gap"/>
    <c:showDLblsOverMax val="0"/>
  </c:chart>
  <c:spPr>
    <a:noFill/>
    <a:ln>
      <a:noFill/>
    </a:ln>
  </c:spPr>
  <c:txPr>
    <a:bodyPr/>
    <a:lstStyle/>
    <a:p>
      <a:pPr>
        <a:defRPr sz="2000" b="0" i="0" u="none" strike="noStrike" baseline="0">
          <a:solidFill>
            <a:srgbClr val="000000"/>
          </a:solidFill>
          <a:latin typeface="Calibri"/>
          <a:ea typeface="Calibri"/>
          <a:cs typeface="Calibri"/>
        </a:defRPr>
      </a:pPr>
      <a:endParaRPr lang="es-E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dirty="0" err="1">
                <a:latin typeface="Arial" panose="020B0604020202020204" pitchFamily="34" charset="0"/>
                <a:cs typeface="Arial" panose="020B0604020202020204" pitchFamily="34" charset="0"/>
              </a:rPr>
              <a:t>Número</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casos</a:t>
            </a:r>
            <a:r>
              <a:rPr lang="en-US" sz="2000" dirty="0">
                <a:latin typeface="Arial" panose="020B0604020202020204" pitchFamily="34" charset="0"/>
                <a:cs typeface="Arial" panose="020B0604020202020204" pitchFamily="34" charset="0"/>
              </a:rPr>
              <a:t> de influenza </a:t>
            </a:r>
            <a:r>
              <a:rPr lang="en-US" sz="2000" dirty="0" err="1">
                <a:latin typeface="Arial" panose="020B0604020202020204" pitchFamily="34" charset="0"/>
                <a:cs typeface="Arial" panose="020B0604020202020204" pitchFamily="34" charset="0"/>
              </a:rPr>
              <a:t>notificados</a:t>
            </a:r>
            <a:r>
              <a:rPr lang="en-US" sz="2000" dirty="0">
                <a:latin typeface="Arial" panose="020B0604020202020204" pitchFamily="34" charset="0"/>
                <a:cs typeface="Arial" panose="020B0604020202020204" pitchFamily="34" charset="0"/>
              </a:rPr>
              <a:t> por </a:t>
            </a:r>
            <a:r>
              <a:rPr lang="en-US" sz="2000" dirty="0" err="1">
                <a:latin typeface="Arial" panose="020B0604020202020204" pitchFamily="34" charset="0"/>
                <a:cs typeface="Arial" panose="020B0604020202020204" pitchFamily="34" charset="0"/>
              </a:rPr>
              <a:t>mes</a:t>
            </a:r>
            <a:r>
              <a:rPr lang="en-US" sz="2000" dirty="0">
                <a:latin typeface="Arial" panose="020B0604020202020204" pitchFamily="34" charset="0"/>
                <a:cs typeface="Arial" panose="020B0604020202020204" pitchFamily="34" charset="0"/>
              </a:rPr>
              <a:t>, Distrito D, </a:t>
            </a:r>
          </a:p>
          <a:p>
            <a:pPr>
              <a:defRPr sz="2000">
                <a:latin typeface="Arial" panose="020B0604020202020204" pitchFamily="34" charset="0"/>
                <a:cs typeface="Arial" panose="020B0604020202020204" pitchFamily="34" charset="0"/>
              </a:defRPr>
            </a:pPr>
            <a:r>
              <a:rPr lang="en-US" sz="2000" dirty="0">
                <a:latin typeface="Arial" panose="020B0604020202020204" pitchFamily="34" charset="0"/>
                <a:cs typeface="Arial" panose="020B0604020202020204" pitchFamily="34" charset="0"/>
              </a:rPr>
              <a:t>De </a:t>
            </a:r>
            <a:r>
              <a:rPr lang="en-US" sz="2000" dirty="0" err="1">
                <a:latin typeface="Arial" panose="020B0604020202020204" pitchFamily="34" charset="0"/>
                <a:cs typeface="Arial" panose="020B0604020202020204" pitchFamily="34" charset="0"/>
              </a:rPr>
              <a:t>enero</a:t>
            </a:r>
            <a:r>
              <a:rPr lang="en-US" sz="2000" dirty="0">
                <a:latin typeface="Arial" panose="020B0604020202020204" pitchFamily="34" charset="0"/>
                <a:cs typeface="Arial" panose="020B0604020202020204" pitchFamily="34" charset="0"/>
              </a:rPr>
              <a:t> a </a:t>
            </a:r>
            <a:r>
              <a:rPr lang="en-US" sz="2000" dirty="0" err="1">
                <a:latin typeface="Arial" panose="020B0604020202020204" pitchFamily="34" charset="0"/>
                <a:cs typeface="Arial" panose="020B0604020202020204" pitchFamily="34" charset="0"/>
              </a:rPr>
              <a:t>noviembre</a:t>
            </a:r>
            <a:r>
              <a:rPr lang="en-US" sz="2000" dirty="0">
                <a:latin typeface="Arial" panose="020B0604020202020204" pitchFamily="34" charset="0"/>
                <a:cs typeface="Arial" panose="020B0604020202020204" pitchFamily="34" charset="0"/>
              </a:rPr>
              <a:t> de 2024</a:t>
            </a:r>
          </a:p>
        </c:rich>
      </c:tx>
      <c:layout>
        <c:manualLayout>
          <c:xMode val="edge"/>
          <c:yMode val="edge"/>
          <c:x val="0.14944649446494501"/>
          <c:y val="1.6181229773462799E-2"/>
        </c:manualLayout>
      </c:layout>
      <c:overlay val="0"/>
      <c:spPr>
        <a:noFill/>
        <a:ln w="25357">
          <a:noFill/>
        </a:ln>
      </c:spPr>
    </c:title>
    <c:autoTitleDeleted val="0"/>
    <c:plotArea>
      <c:layout>
        <c:manualLayout>
          <c:layoutTarget val="inner"/>
          <c:xMode val="edge"/>
          <c:yMode val="edge"/>
          <c:x val="0.12730628780098141"/>
          <c:y val="0.21353355346710692"/>
          <c:w val="0.85608856088560903"/>
          <c:h val="0.5578569311279622"/>
        </c:manualLayout>
      </c:layout>
      <c:lineChart>
        <c:grouping val="standard"/>
        <c:varyColors val="0"/>
        <c:ser>
          <c:idx val="0"/>
          <c:order val="0"/>
          <c:tx>
            <c:strRef>
              <c:f>Sheet1!$A$2</c:f>
              <c:strCache>
                <c:ptCount val="1"/>
                <c:pt idx="0">
                  <c:v>East</c:v>
                </c:pt>
              </c:strCache>
            </c:strRef>
          </c:tx>
          <c:spPr>
            <a:ln w="57150">
              <a:solidFill>
                <a:srgbClr val="0070C0"/>
              </a:solidFill>
              <a:prstDash val="solid"/>
            </a:ln>
          </c:spPr>
          <c:marker>
            <c:symbol val="none"/>
          </c:marker>
          <c:cat>
            <c:strRef>
              <c:f>Sheet1!$B$1:$L$1</c:f>
              <c:strCache>
                <c:ptCount val="11"/>
                <c:pt idx="0">
                  <c:v>Ene</c:v>
                </c:pt>
                <c:pt idx="1">
                  <c:v>Feb</c:v>
                </c:pt>
                <c:pt idx="2">
                  <c:v>Mar</c:v>
                </c:pt>
                <c:pt idx="3">
                  <c:v>Abr</c:v>
                </c:pt>
                <c:pt idx="4">
                  <c:v>May</c:v>
                </c:pt>
                <c:pt idx="5">
                  <c:v>Jun</c:v>
                </c:pt>
                <c:pt idx="6">
                  <c:v>Jul</c:v>
                </c:pt>
                <c:pt idx="7">
                  <c:v>Aug</c:v>
                </c:pt>
                <c:pt idx="8">
                  <c:v>Sep</c:v>
                </c:pt>
                <c:pt idx="9">
                  <c:v>Oct</c:v>
                </c:pt>
                <c:pt idx="10">
                  <c:v>Nov</c:v>
                </c:pt>
              </c:strCache>
            </c:strRef>
          </c:cat>
          <c:val>
            <c:numRef>
              <c:f>Sheet1!$B$2:$L$2</c:f>
              <c:numCache>
                <c:formatCode>General</c:formatCode>
                <c:ptCount val="11"/>
                <c:pt idx="0">
                  <c:v>0</c:v>
                </c:pt>
                <c:pt idx="1">
                  <c:v>1</c:v>
                </c:pt>
                <c:pt idx="2">
                  <c:v>4</c:v>
                </c:pt>
                <c:pt idx="3">
                  <c:v>2</c:v>
                </c:pt>
                <c:pt idx="4">
                  <c:v>5</c:v>
                </c:pt>
                <c:pt idx="5">
                  <c:v>8</c:v>
                </c:pt>
                <c:pt idx="6">
                  <c:v>11</c:v>
                </c:pt>
                <c:pt idx="7">
                  <c:v>6</c:v>
                </c:pt>
                <c:pt idx="8">
                  <c:v>4</c:v>
                </c:pt>
                <c:pt idx="9">
                  <c:v>1</c:v>
                </c:pt>
                <c:pt idx="10">
                  <c:v>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9003-4769-B773-F30F24503D33}"/>
            </c:ext>
          </c:extLst>
        </c:ser>
        <c:dLbls>
          <c:showLegendKey val="0"/>
          <c:showVal val="0"/>
          <c:showCatName val="0"/>
          <c:showSerName val="0"/>
          <c:showPercent val="0"/>
          <c:showBubbleSize val="0"/>
        </c:dLbls>
        <c:smooth val="0"/>
        <c:axId val="2039392520"/>
        <c:axId val="2083905592"/>
      </c:lineChart>
      <c:catAx>
        <c:axId val="2039392520"/>
        <c:scaling>
          <c:orientation val="minMax"/>
        </c:scaling>
        <c:delete val="0"/>
        <c:axPos val="b"/>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Mes de inicio</a:t>
                </a:r>
              </a:p>
            </c:rich>
          </c:tx>
          <c:layout>
            <c:manualLayout>
              <c:xMode val="edge"/>
              <c:yMode val="edge"/>
              <c:x val="0.48483871581269733"/>
              <c:y val="0.90375473710947418"/>
            </c:manualLayout>
          </c:layout>
          <c:overlay val="0"/>
          <c:spPr>
            <a:noFill/>
            <a:ln w="25357">
              <a:noFill/>
            </a:ln>
          </c:spPr>
        </c:title>
        <c:numFmt formatCode="General" sourceLinked="1"/>
        <c:majorTickMark val="out"/>
        <c:minorTickMark val="none"/>
        <c:tickLblPos val="nextTo"/>
        <c:spPr>
          <a:ln w="3170">
            <a:solidFill>
              <a:srgbClr val="000000"/>
            </a:solidFill>
            <a:prstDash val="solid"/>
          </a:ln>
        </c:spPr>
        <c:txPr>
          <a:bodyPr rot="0" vert="horz"/>
          <a:lstStyle/>
          <a:p>
            <a:pPr>
              <a:defRPr sz="2000">
                <a:latin typeface="Arial" panose="020B0604020202020204" pitchFamily="34" charset="0"/>
                <a:cs typeface="Arial" panose="020B0604020202020204" pitchFamily="34" charset="0"/>
              </a:defRPr>
            </a:pPr>
            <a:endParaRPr lang="es-ES"/>
          </a:p>
        </c:txPr>
        <c:crossAx val="2083905592"/>
        <c:crosses val="autoZero"/>
        <c:auto val="1"/>
        <c:lblAlgn val="ctr"/>
        <c:lblOffset val="100"/>
        <c:noMultiLvlLbl val="0"/>
      </c:catAx>
      <c:valAx>
        <c:axId val="2083905592"/>
        <c:scaling>
          <c:orientation val="minMax"/>
        </c:scaling>
        <c:delete val="0"/>
        <c:axPos val="l"/>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Número de casos</a:t>
                </a:r>
              </a:p>
            </c:rich>
          </c:tx>
          <c:layout>
            <c:manualLayout>
              <c:xMode val="edge"/>
              <c:yMode val="edge"/>
              <c:x val="1.5464262619346495E-2"/>
              <c:y val="0.28827635255270517"/>
            </c:manualLayout>
          </c:layout>
          <c:overlay val="0"/>
          <c:spPr>
            <a:noFill/>
            <a:ln w="25357">
              <a:noFill/>
            </a:ln>
          </c:spPr>
        </c:title>
        <c:numFmt formatCode="General" sourceLinked="1"/>
        <c:majorTickMark val="out"/>
        <c:minorTickMark val="none"/>
        <c:tickLblPos val="nextTo"/>
        <c:spPr>
          <a:ln w="3170">
            <a:solidFill>
              <a:srgbClr val="000000"/>
            </a:solidFill>
            <a:prstDash val="solid"/>
          </a:ln>
        </c:spPr>
        <c:txPr>
          <a:bodyPr rot="0" vert="horz"/>
          <a:lstStyle/>
          <a:p>
            <a:pPr>
              <a:defRPr sz="2000">
                <a:latin typeface="Arial" panose="020B0604020202020204" pitchFamily="34" charset="0"/>
                <a:cs typeface="Arial" panose="020B0604020202020204" pitchFamily="34" charset="0"/>
              </a:defRPr>
            </a:pPr>
            <a:endParaRPr lang="es-ES"/>
          </a:p>
        </c:txPr>
        <c:crossAx val="2039392520"/>
        <c:crosses val="autoZero"/>
        <c:crossBetween val="between"/>
      </c:valAx>
      <c:spPr>
        <a:noFill/>
        <a:ln w="25357">
          <a:noFill/>
        </a:ln>
      </c:spPr>
    </c:plotArea>
    <c:plotVisOnly val="1"/>
    <c:dispBlanksAs val="gap"/>
    <c:showDLblsOverMax val="0"/>
  </c:chart>
  <c:spPr>
    <a:noFill/>
    <a:ln>
      <a:noFill/>
    </a:ln>
  </c:spPr>
  <c:txPr>
    <a:bodyPr/>
    <a:lstStyle/>
    <a:p>
      <a:pPr>
        <a:defRPr sz="2400" b="0" i="0" u="none" strike="noStrike" baseline="0">
          <a:solidFill>
            <a:srgbClr val="000000"/>
          </a:solidFill>
          <a:latin typeface="+mn-lt"/>
          <a:ea typeface="Calibri"/>
          <a:cs typeface="Calibri"/>
        </a:defRPr>
      </a:pPr>
      <a:endParaRPr lang="es-E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45848274203052"/>
          <c:y val="4.3020200691537093E-2"/>
          <c:w val="0.87207762756433127"/>
          <c:h val="0.65497879057250796"/>
        </c:manualLayout>
      </c:layout>
      <c:lineChart>
        <c:grouping val="standard"/>
        <c:varyColors val="0"/>
        <c:ser>
          <c:idx val="0"/>
          <c:order val="0"/>
          <c:tx>
            <c:strRef>
              <c:f>Sheet1!$A$2</c:f>
              <c:strCache>
                <c:ptCount val="1"/>
                <c:pt idx="0">
                  <c:v>Pollos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Sheet1!$B$1:$H$1</c:f>
              <c:numCache>
                <c:formatCode>mmm\-yy</c:formatCode>
                <c:ptCount val="7"/>
                <c:pt idx="0">
                  <c:v>44317</c:v>
                </c:pt>
                <c:pt idx="1">
                  <c:v>44378</c:v>
                </c:pt>
                <c:pt idx="2">
                  <c:v>44440</c:v>
                </c:pt>
                <c:pt idx="3">
                  <c:v>44501</c:v>
                </c:pt>
                <c:pt idx="4">
                  <c:v>44562</c:v>
                </c:pt>
                <c:pt idx="5">
                  <c:v>44621</c:v>
                </c:pt>
                <c:pt idx="6">
                  <c:v>44682</c:v>
                </c:pt>
              </c:numCache>
            </c:numRef>
          </c:cat>
          <c:val>
            <c:numRef>
              <c:f>Sheet1!$B$2:$H$2</c:f>
              <c:numCache>
                <c:formatCode>General</c:formatCode>
                <c:ptCount val="7"/>
                <c:pt idx="0">
                  <c:v>0.16</c:v>
                </c:pt>
                <c:pt idx="1">
                  <c:v>0.22</c:v>
                </c:pt>
                <c:pt idx="2">
                  <c:v>0.19</c:v>
                </c:pt>
                <c:pt idx="3">
                  <c:v>0.25</c:v>
                </c:pt>
                <c:pt idx="4">
                  <c:v>0.28999999999999998</c:v>
                </c:pt>
                <c:pt idx="5">
                  <c:v>0.16</c:v>
                </c:pt>
                <c:pt idx="6">
                  <c:v>0.31</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6125-4A19-90B8-8DF099025396}"/>
            </c:ext>
          </c:extLst>
        </c:ser>
        <c:ser>
          <c:idx val="1"/>
          <c:order val="1"/>
          <c:tx>
            <c:strRef>
              <c:f>Sheet1!$A$3</c:f>
              <c:strCache>
                <c:ptCount val="1"/>
                <c:pt idx="0">
                  <c:v>Patos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Sheet1!$B$1:$H$1</c:f>
              <c:numCache>
                <c:formatCode>mmm\-yy</c:formatCode>
                <c:ptCount val="7"/>
                <c:pt idx="0">
                  <c:v>44317</c:v>
                </c:pt>
                <c:pt idx="1">
                  <c:v>44378</c:v>
                </c:pt>
                <c:pt idx="2">
                  <c:v>44440</c:v>
                </c:pt>
                <c:pt idx="3">
                  <c:v>44501</c:v>
                </c:pt>
                <c:pt idx="4">
                  <c:v>44562</c:v>
                </c:pt>
                <c:pt idx="5">
                  <c:v>44621</c:v>
                </c:pt>
                <c:pt idx="6">
                  <c:v>44682</c:v>
                </c:pt>
              </c:numCache>
            </c:numRef>
          </c:cat>
          <c:val>
            <c:numRef>
              <c:f>Sheet1!$B$3:$H$3</c:f>
              <c:numCache>
                <c:formatCode>General</c:formatCode>
                <c:ptCount val="7"/>
                <c:pt idx="0">
                  <c:v>0.18</c:v>
                </c:pt>
                <c:pt idx="1">
                  <c:v>0.54</c:v>
                </c:pt>
                <c:pt idx="2">
                  <c:v>0.42</c:v>
                </c:pt>
                <c:pt idx="3">
                  <c:v>0.38</c:v>
                </c:pt>
                <c:pt idx="4">
                  <c:v>0.68</c:v>
                </c:pt>
                <c:pt idx="5">
                  <c:v>0.43</c:v>
                </c:pt>
                <c:pt idx="6">
                  <c:v>0.61</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6125-4A19-90B8-8DF099025396}"/>
            </c:ext>
          </c:extLst>
        </c:ser>
        <c:dLbls>
          <c:showLegendKey val="0"/>
          <c:showVal val="0"/>
          <c:showCatName val="0"/>
          <c:showSerName val="0"/>
          <c:showPercent val="0"/>
          <c:showBubbleSize val="0"/>
        </c:dLbls>
        <c:marker val="1"/>
        <c:smooth val="0"/>
        <c:axId val="568031743"/>
        <c:axId val="570820015"/>
      </c:lineChart>
      <c:dateAx>
        <c:axId val="568031743"/>
        <c:scaling>
          <c:orientation val="minMax"/>
        </c:scaling>
        <c:delete val="0"/>
        <c:axPos val="b"/>
        <c:title>
          <c:tx>
            <c:rich>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Mes y año</a:t>
                </a:r>
              </a:p>
            </c:rich>
          </c:tx>
          <c:layout>
            <c:manualLayout>
              <c:xMode val="edge"/>
              <c:yMode val="edge"/>
              <c:x val="0.43388642128120936"/>
              <c:y val="0.93097152197829292"/>
            </c:manualLayout>
          </c:layout>
          <c:overlay val="0"/>
          <c:spPr>
            <a:noFill/>
            <a:ln>
              <a:noFill/>
            </a:ln>
            <a:effectLst/>
          </c:spPr>
          <c:txPr>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mmm\-yy"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570820015"/>
        <c:crosses val="autoZero"/>
        <c:auto val="1"/>
        <c:lblOffset val="100"/>
        <c:baseTimeUnit val="months"/>
      </c:dateAx>
      <c:valAx>
        <c:axId val="570820015"/>
        <c:scaling>
          <c:orientation val="minMax"/>
        </c:scaling>
        <c:delete val="0"/>
        <c:axPos val="l"/>
        <c:title>
          <c:tx>
            <c:rich>
              <a:bodyPr rot="-54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dirty="0" err="1"/>
                  <a:t>Seroprevalencia</a:t>
                </a:r>
                <a:r>
                  <a:rPr lang="en-US" dirty="0"/>
                  <a:t> por </a:t>
                </a:r>
                <a:r>
                  <a:rPr lang="en-US" dirty="0" err="1"/>
                  <a:t>lotes</a:t>
                </a:r>
                <a:endParaRPr lang="en-US" dirty="0"/>
              </a:p>
            </c:rich>
          </c:tx>
          <c:layout>
            <c:manualLayout>
              <c:xMode val="edge"/>
              <c:yMode val="edge"/>
              <c:x val="6.6921410784334702E-3"/>
              <c:y val="5.1439878415480235E-2"/>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none"/>
        <c:tickLblPos val="nextTo"/>
        <c:spPr>
          <a:solidFill>
            <a:schemeClr val="bg1"/>
          </a:solidFill>
          <a:ln w="19050">
            <a:solidFill>
              <a:schemeClr val="tx1"/>
            </a:solidFill>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568031743"/>
        <c:crosses val="autoZero"/>
        <c:crossBetween val="between"/>
      </c:valAx>
      <c:spPr>
        <a:noFill/>
        <a:ln>
          <a:noFill/>
        </a:ln>
        <a:effectLst/>
      </c:spPr>
    </c:plotArea>
    <c:plotVisOnly val="1"/>
    <c:dispBlanksAs val="gap"/>
    <c:showDLblsOverMax val="0"/>
  </c:chart>
  <c:spPr>
    <a:noFill/>
    <a:ln>
      <a:noFill/>
    </a:ln>
    <a:effectLst/>
  </c:spPr>
  <c:txPr>
    <a:bodyPr/>
    <a:lstStyle/>
    <a:p>
      <a:pPr>
        <a:defRPr sz="2000">
          <a:solidFill>
            <a:sysClr val="windowText" lastClr="000000"/>
          </a:solidFill>
          <a:latin typeface="Arial" panose="020B0604020202020204" pitchFamily="34" charset="0"/>
          <a:cs typeface="Arial" panose="020B0604020202020204" pitchFamily="34" charset="0"/>
        </a:defRPr>
      </a:pPr>
      <a:endParaRPr lang="es-E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70900515444344"/>
          <c:y val="4.4391695293210152E-2"/>
          <c:w val="0.73956211228671975"/>
          <c:h val="0.65543707309604027"/>
        </c:manualLayout>
      </c:layout>
      <c:lineChart>
        <c:grouping val="standard"/>
        <c:varyColors val="0"/>
        <c:ser>
          <c:idx val="0"/>
          <c:order val="0"/>
          <c:tx>
            <c:v>Pollos</c:v>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Sheet1!$B$35:$H$35</c:f>
              <c:numCache>
                <c:formatCode>mmm\-yy</c:formatCode>
                <c:ptCount val="7"/>
                <c:pt idx="0">
                  <c:v>44317</c:v>
                </c:pt>
                <c:pt idx="1">
                  <c:v>44378</c:v>
                </c:pt>
                <c:pt idx="2">
                  <c:v>44440</c:v>
                </c:pt>
                <c:pt idx="3">
                  <c:v>44501</c:v>
                </c:pt>
                <c:pt idx="4">
                  <c:v>44562</c:v>
                </c:pt>
                <c:pt idx="5">
                  <c:v>44621</c:v>
                </c:pt>
                <c:pt idx="6">
                  <c:v>44682</c:v>
                </c:pt>
              </c:numCache>
            </c:numRef>
          </c:cat>
          <c:val>
            <c:numRef>
              <c:f>Sheet1!$B$36:$H$36</c:f>
              <c:numCache>
                <c:formatCode>General</c:formatCode>
                <c:ptCount val="7"/>
                <c:pt idx="0">
                  <c:v>0.4</c:v>
                </c:pt>
                <c:pt idx="1">
                  <c:v>0.52</c:v>
                </c:pt>
                <c:pt idx="2">
                  <c:v>0.4</c:v>
                </c:pt>
                <c:pt idx="3">
                  <c:v>0.27</c:v>
                </c:pt>
                <c:pt idx="4">
                  <c:v>0.84</c:v>
                </c:pt>
                <c:pt idx="5">
                  <c:v>0.66</c:v>
                </c:pt>
                <c:pt idx="6">
                  <c:v>0.35</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3A1C-4C8C-AC78-9988504D31E8}"/>
            </c:ext>
          </c:extLst>
        </c:ser>
        <c:ser>
          <c:idx val="1"/>
          <c:order val="1"/>
          <c:tx>
            <c:v>Patos</c:v>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Sheet1!$B$37:$H$37</c:f>
              <c:numCache>
                <c:formatCode>General</c:formatCode>
                <c:ptCount val="7"/>
                <c:pt idx="0">
                  <c:v>0.38</c:v>
                </c:pt>
                <c:pt idx="1">
                  <c:v>0.59</c:v>
                </c:pt>
                <c:pt idx="2">
                  <c:v>0.49</c:v>
                </c:pt>
                <c:pt idx="3">
                  <c:v>0.22</c:v>
                </c:pt>
                <c:pt idx="4">
                  <c:v>0.77</c:v>
                </c:pt>
                <c:pt idx="5">
                  <c:v>0.65</c:v>
                </c:pt>
                <c:pt idx="6">
                  <c:v>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3A1C-4C8C-AC78-9988504D31E8}"/>
            </c:ext>
          </c:extLst>
        </c:ser>
        <c:dLbls>
          <c:showLegendKey val="0"/>
          <c:showVal val="0"/>
          <c:showCatName val="0"/>
          <c:showSerName val="0"/>
          <c:showPercent val="0"/>
          <c:showBubbleSize val="0"/>
        </c:dLbls>
        <c:marker val="1"/>
        <c:smooth val="0"/>
        <c:axId val="568031743"/>
        <c:axId val="570820015"/>
      </c:lineChart>
      <c:dateAx>
        <c:axId val="568031743"/>
        <c:scaling>
          <c:orientation val="minMax"/>
        </c:scaling>
        <c:delete val="0"/>
        <c:axPos val="b"/>
        <c:title>
          <c:tx>
            <c:rich>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a:t>Mes y año</a:t>
                </a:r>
              </a:p>
            </c:rich>
          </c:tx>
          <c:layout>
            <c:manualLayout>
              <c:xMode val="edge"/>
              <c:yMode val="edge"/>
              <c:x val="0.4302144526808368"/>
              <c:y val="0.90099778894124471"/>
            </c:manualLayout>
          </c:layout>
          <c:overlay val="0"/>
          <c:spPr>
            <a:noFill/>
            <a:ln>
              <a:noFill/>
            </a:ln>
            <a:effectLst/>
          </c:spPr>
          <c:txPr>
            <a:bodyPr rot="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mmm\-yy"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570820015"/>
        <c:crosses val="autoZero"/>
        <c:auto val="1"/>
        <c:lblOffset val="100"/>
        <c:baseTimeUnit val="months"/>
      </c:dateAx>
      <c:valAx>
        <c:axId val="570820015"/>
        <c:scaling>
          <c:orientation val="minMax"/>
        </c:scaling>
        <c:delete val="0"/>
        <c:axPos val="l"/>
        <c:title>
          <c:tx>
            <c:rich>
              <a:bodyPr rot="-5400000" spcFirstLastPara="1" vertOverflow="ellipsis" vert="horz" wrap="square" anchor="ctr" anchorCtr="1"/>
              <a:lstStyle/>
              <a:p>
                <a:pPr>
                  <a:defRPr lang="es-ES" sz="2000" b="0" i="0" u="none" strike="noStrike" kern="1200" baseline="0" noProof="0">
                    <a:solidFill>
                      <a:sysClr val="windowText" lastClr="000000"/>
                    </a:solidFill>
                    <a:latin typeface="Arial" panose="020B0604020202020204" pitchFamily="34" charset="0"/>
                    <a:ea typeface="+mn-ea"/>
                    <a:cs typeface="Arial" panose="020B0604020202020204" pitchFamily="34" charset="0"/>
                  </a:defRPr>
                </a:pPr>
                <a:r>
                  <a:rPr lang="es-ES" noProof="0" dirty="0"/>
                  <a:t>Seroprevalencia por lotes</a:t>
                </a:r>
              </a:p>
            </c:rich>
          </c:tx>
          <c:layout>
            <c:manualLayout>
              <c:xMode val="edge"/>
              <c:yMode val="edge"/>
              <c:x val="6.0547699852986275E-2"/>
              <c:y val="7.0138069322070118E-2"/>
            </c:manualLayout>
          </c:layout>
          <c:overlay val="0"/>
          <c:spPr>
            <a:noFill/>
            <a:ln>
              <a:noFill/>
            </a:ln>
            <a:effectLst/>
          </c:spPr>
          <c:txPr>
            <a:bodyPr rot="-5400000" spcFirstLastPara="1" vertOverflow="ellipsis" vert="horz" wrap="square" anchor="ctr" anchorCtr="1"/>
            <a:lstStyle/>
            <a:p>
              <a:pPr>
                <a:defRPr lang="es-ES" sz="2000" b="0" i="0" u="none" strike="noStrike" kern="1200" baseline="0" noProof="0">
                  <a:solidFill>
                    <a:sysClr val="windowText" lastClr="000000"/>
                  </a:solidFill>
                  <a:latin typeface="Arial" panose="020B0604020202020204" pitchFamily="34" charset="0"/>
                  <a:ea typeface="+mn-ea"/>
                  <a:cs typeface="Arial" panose="020B0604020202020204" pitchFamily="34" charset="0"/>
                </a:defRPr>
              </a:pPr>
              <a:endParaRPr lang="es-ES"/>
            </a:p>
          </c:txPr>
        </c:title>
        <c:numFmt formatCode="#,##0.0" sourceLinked="0"/>
        <c:majorTickMark val="out"/>
        <c:minorTickMark val="none"/>
        <c:tickLblPos val="nextTo"/>
        <c:spPr>
          <a:solidFill>
            <a:schemeClr val="bg1"/>
          </a:solidFill>
          <a:ln w="19050">
            <a:solidFill>
              <a:schemeClr val="tx1"/>
            </a:solidFill>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s-ES"/>
          </a:p>
        </c:txPr>
        <c:crossAx val="568031743"/>
        <c:crosses val="autoZero"/>
        <c:crossBetween val="between"/>
      </c:valAx>
      <c:spPr>
        <a:noFill/>
        <a:ln>
          <a:noFill/>
        </a:ln>
        <a:effectLst/>
      </c:spPr>
    </c:plotArea>
    <c:plotVisOnly val="1"/>
    <c:dispBlanksAs val="gap"/>
    <c:showDLblsOverMax val="0"/>
  </c:chart>
  <c:spPr>
    <a:noFill/>
    <a:ln>
      <a:noFill/>
    </a:ln>
    <a:effectLst/>
  </c:spPr>
  <c:txPr>
    <a:bodyPr/>
    <a:lstStyle/>
    <a:p>
      <a:pPr>
        <a:defRPr sz="2000">
          <a:solidFill>
            <a:sysClr val="windowText" lastClr="000000"/>
          </a:solidFill>
          <a:latin typeface="Arial" panose="020B0604020202020204" pitchFamily="34" charset="0"/>
          <a:cs typeface="Arial" panose="020B0604020202020204" pitchFamily="34" charset="0"/>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272_42A6D2F1.xml><?xml version="1.0" encoding="utf-8"?>
<p188:cmLst xmlns:a="http://schemas.openxmlformats.org/drawingml/2006/main" xmlns:r="http://schemas.openxmlformats.org/officeDocument/2006/relationships" xmlns:p188="http://schemas.microsoft.com/office/powerpoint/2018/8/main">
  <p188:cm id="{ECEDFB4E-E2FC-45D8-AF01-43952B726DB4}" authorId="{491092DD-DF18-D6A0-E007-B3D189146547}" created="2026-03-12T15:07:54.274">
    <pc:sldMkLst xmlns:pc="http://schemas.microsoft.com/office/powerpoint/2013/main/command">
      <pc:docMk/>
      <pc:sldMk cId="1118229233" sldId="626"/>
    </pc:sldMkLst>
    <p188:replyLst>
      <p188:reply id="{E7CBB65C-C7D3-43AD-8497-246F3BA948AD}" authorId="{491092DD-DF18-D6A0-E007-B3D189146547}" created="2026-03-12T15:08:26.271">
        <p188:txBody>
          <a:bodyPr/>
          <a:lstStyle/>
          <a:p>
            <a:r>
              <a:rPr lang="es-GT"/>
              <a:t>I already added this suggested response in the Spanish version. If you consider it appropriate just update the Spanish version</a:t>
            </a:r>
          </a:p>
        </p188:txBody>
      </p188:reply>
    </p188:replyLst>
    <p188:txBody>
      <a:bodyPr/>
      <a:lstStyle/>
      <a:p>
        <a:r>
          <a:rPr lang="es-GT"/>
          <a:t>The answer was not related and therefore inappropriate. I changed the question in the instructor’s notes. The English version has the same error. Here is my suggested answer to this question: At the district level, all stages of the epidemiological surveillance cycle must be carried out, as this is the system’s key operational level. All stages are essential and interdependent: surveillance is a continuous cycle, and omitting any stage weakens the system’s capacity to respond at the district level.</a:t>
        </a:r>
      </a:p>
    </p188:txBody>
  </p188:cm>
</p188:cmLst>
</file>

<file path=ppt/comments/modernComment_282_A04111F2.xml><?xml version="1.0" encoding="utf-8"?>
<p188:cmLst xmlns:a="http://schemas.openxmlformats.org/drawingml/2006/main" xmlns:r="http://schemas.openxmlformats.org/officeDocument/2006/relationships" xmlns:p188="http://schemas.microsoft.com/office/powerpoint/2018/8/main">
  <p188:cm id="{95E57957-8875-402B-8C16-F11571D2161E}" authorId="{491092DD-DF18-D6A0-E007-B3D189146547}" created="2026-03-12T15:28:55.963">
    <pc:sldMkLst xmlns:pc="http://schemas.microsoft.com/office/powerpoint/2013/main/command">
      <pc:docMk/>
      <pc:sldMk cId="2688618994" sldId="642"/>
    </pc:sldMkLst>
    <p188:replyLst>
      <p188:reply id="{B0B605A2-EF0C-46B3-B380-6EA0C410459A}" authorId="{491092DD-DF18-D6A0-E007-B3D189146547}" created="2026-03-12T15:29:43.224">
        <p188:txBody>
          <a:bodyPr/>
          <a:lstStyle/>
          <a:p>
            <a:r>
              <a:rPr lang="es-GT"/>
              <a:t>Same with the legends for the X and Y axes</a:t>
            </a:r>
          </a:p>
        </p188:txBody>
      </p188:reply>
    </p188:replyLst>
    <p188:txBody>
      <a:bodyPr/>
      <a:lstStyle/>
      <a:p>
        <a:r>
          <a:rPr lang="es-GT"/>
          <a:t>The figure cannot be edited to change the names or replace the “e” with “ia” in the word "Province". We can use slide 17 to do this</a:t>
        </a:r>
      </a:p>
    </p188:txBody>
  </p188:cm>
</p188:cmLst>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3499" custLinFactNeighborY="1569"/>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Detectar,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Compilar,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a:solidFill>
                <a:schemeClr val="tx1"/>
              </a:solidFill>
              <a:latin typeface="+mn-lt"/>
            </a:rPr>
            <a:t>Actúa</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400" b="1" dirty="0">
              <a:solidFill>
                <a:schemeClr val="tx1"/>
              </a:solidFill>
              <a:latin typeface="+mn-lt"/>
            </a:rPr>
            <a:t>Detectar, </a:t>
          </a:r>
          <a:r>
            <a:rPr lang="en-US" sz="2400" b="1" dirty="0" err="1">
              <a:solidFill>
                <a:schemeClr val="tx1"/>
              </a:solidFill>
              <a:latin typeface="+mn-lt"/>
            </a:rPr>
            <a:t>diagnosticar</a:t>
          </a:r>
          <a:endParaRPr lang="en-US" sz="24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4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400" b="1" dirty="0">
              <a:solidFill>
                <a:schemeClr val="tx1"/>
              </a:solidFill>
              <a:latin typeface="+mn-lt"/>
            </a:rPr>
            <a:t>Compilar, </a:t>
          </a:r>
          <a:r>
            <a:rPr lang="en-US" sz="2400" b="1" dirty="0" err="1">
              <a:solidFill>
                <a:schemeClr val="tx1"/>
              </a:solidFill>
              <a:latin typeface="+mn-lt"/>
            </a:rPr>
            <a:t>analizar</a:t>
          </a:r>
          <a:endParaRPr lang="en-US" sz="24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4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400" b="1">
              <a:solidFill>
                <a:schemeClr val="tx1"/>
              </a:solidFill>
              <a:latin typeface="+mn-lt"/>
            </a:rPr>
            <a:t>Actúa</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4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6260" custRadScaleRad="94434" custRadScaleInc="-7722">
        <dgm:presLayoutVars>
          <dgm:bulletEnabled val="1"/>
        </dgm:presLayoutVars>
      </dgm:prSet>
      <dgm:spPr/>
    </dgm:pt>
    <dgm:pt modelId="{EB0FECD4-874C-476B-A915-884DFE3F2D91}" type="pres">
      <dgm:prSet presAssocID="{9EFDDFF1-2279-486B-9F12-EA5F590C8C00}" presName="sibTransFirstNode" presStyleLbl="bgShp" presStyleIdx="0" presStyleCnt="1" custScaleX="151996" custLinFactNeighborX="-1236"/>
      <dgm:spPr/>
    </dgm:pt>
    <dgm:pt modelId="{1695DC22-9A36-4B48-AEFF-7E4FDFC1713F}" type="pres">
      <dgm:prSet presAssocID="{C93BFA43-C0F0-4D8C-8530-4A21A2D3204E}" presName="nodeFollowingNodes" presStyleLbl="node1" presStyleIdx="1" presStyleCnt="6" custScaleX="104634" custRadScaleRad="145564" custRadScaleInc="21181">
        <dgm:presLayoutVars>
          <dgm:bulletEnabled val="1"/>
        </dgm:presLayoutVars>
      </dgm:prSet>
      <dgm:spPr/>
    </dgm:pt>
    <dgm:pt modelId="{07166AA7-B419-46BE-8707-58768C01B0F0}" type="pres">
      <dgm:prSet presAssocID="{FA237A2E-C526-4388-8C57-CACFFBE14482}" presName="nodeFollowingNodes" presStyleLbl="node1" presStyleIdx="2" presStyleCnt="6" custScaleX="104634" custRadScaleRad="145549" custRadScaleInc="-14632">
        <dgm:presLayoutVars>
          <dgm:bulletEnabled val="1"/>
        </dgm:presLayoutVars>
      </dgm:prSet>
      <dgm:spPr/>
    </dgm:pt>
    <dgm:pt modelId="{03ED3239-7976-43C1-9470-0A426C83A8ED}" type="pres">
      <dgm:prSet presAssocID="{E92DDBA3-7A28-46DA-913C-765734FDD153}" presName="nodeFollowingNodes" presStyleLbl="node1" presStyleIdx="3" presStyleCnt="6" custScaleX="104634" custRadScaleRad="105916" custRadScaleInc="3366">
        <dgm:presLayoutVars>
          <dgm:bulletEnabled val="1"/>
        </dgm:presLayoutVars>
      </dgm:prSet>
      <dgm:spPr/>
    </dgm:pt>
    <dgm:pt modelId="{CB7BE2BC-AC16-42C7-9D95-B7BD321D88D7}" type="pres">
      <dgm:prSet presAssocID="{26DB14CD-EFE5-45C5-BA9B-0741D9AB0491}" presName="nodeFollowingNodes" presStyleLbl="node1" presStyleIdx="4" presStyleCnt="6" custScaleX="151138" custRadScaleRad="166446" custRadScaleInc="18837">
        <dgm:presLayoutVars>
          <dgm:bulletEnabled val="1"/>
        </dgm:presLayoutVars>
      </dgm:prSet>
      <dgm:spPr/>
    </dgm:pt>
    <dgm:pt modelId="{74BED3F0-1F3F-4B93-9710-4F13C5417E70}" type="pres">
      <dgm:prSet presAssocID="{C7EE9216-F411-4BAB-897B-D2E3D4AA3C70}" presName="nodeFollowingNodes" presStyleLbl="node1" presStyleIdx="5" presStyleCnt="6" custScaleX="116260" custRadScaleRad="178399" custRadScaleInc="-28212">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400" b="1" dirty="0">
              <a:solidFill>
                <a:schemeClr val="tx1"/>
              </a:solidFill>
              <a:latin typeface="+mn-lt"/>
            </a:rPr>
            <a:t>Detectar, </a:t>
          </a:r>
          <a:r>
            <a:rPr lang="en-US" sz="2400" b="1" dirty="0" err="1">
              <a:solidFill>
                <a:schemeClr val="tx1"/>
              </a:solidFill>
              <a:latin typeface="+mn-lt"/>
            </a:rPr>
            <a:t>diagnosticar</a:t>
          </a:r>
          <a:endParaRPr lang="en-US" sz="24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400" b="1"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400" b="1" dirty="0">
              <a:solidFill>
                <a:schemeClr val="tx1"/>
              </a:solidFill>
              <a:latin typeface="+mn-lt"/>
            </a:rPr>
            <a:t>Compilar, </a:t>
          </a:r>
          <a:r>
            <a:rPr lang="en-US" sz="2400" b="1" dirty="0" err="1">
              <a:solidFill>
                <a:schemeClr val="tx1"/>
              </a:solidFill>
              <a:latin typeface="+mn-lt"/>
            </a:rPr>
            <a:t>analizar</a:t>
          </a:r>
          <a:endParaRPr lang="en-US" sz="24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400" b="1"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400" b="1">
              <a:solidFill>
                <a:schemeClr val="tx1"/>
              </a:solidFill>
              <a:latin typeface="+mn-lt"/>
            </a:rPr>
            <a:t>Actúa</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400" b="1"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6260" custRadScaleRad="94434" custRadScaleInc="-7722">
        <dgm:presLayoutVars>
          <dgm:bulletEnabled val="1"/>
        </dgm:presLayoutVars>
      </dgm:prSet>
      <dgm:spPr/>
    </dgm:pt>
    <dgm:pt modelId="{EB0FECD4-874C-476B-A915-884DFE3F2D91}" type="pres">
      <dgm:prSet presAssocID="{9EFDDFF1-2279-486B-9F12-EA5F590C8C00}" presName="sibTransFirstNode" presStyleLbl="bgShp" presStyleIdx="0" presStyleCnt="1" custScaleX="151996" custLinFactNeighborX="-1236"/>
      <dgm:spPr/>
    </dgm:pt>
    <dgm:pt modelId="{1695DC22-9A36-4B48-AEFF-7E4FDFC1713F}" type="pres">
      <dgm:prSet presAssocID="{C93BFA43-C0F0-4D8C-8530-4A21A2D3204E}" presName="nodeFollowingNodes" presStyleLbl="node1" presStyleIdx="1" presStyleCnt="6" custScaleX="104634" custRadScaleRad="145564" custRadScaleInc="21181">
        <dgm:presLayoutVars>
          <dgm:bulletEnabled val="1"/>
        </dgm:presLayoutVars>
      </dgm:prSet>
      <dgm:spPr/>
    </dgm:pt>
    <dgm:pt modelId="{07166AA7-B419-46BE-8707-58768C01B0F0}" type="pres">
      <dgm:prSet presAssocID="{FA237A2E-C526-4388-8C57-CACFFBE14482}" presName="nodeFollowingNodes" presStyleLbl="node1" presStyleIdx="2" presStyleCnt="6" custScaleX="104634" custRadScaleRad="145549" custRadScaleInc="-14632">
        <dgm:presLayoutVars>
          <dgm:bulletEnabled val="1"/>
        </dgm:presLayoutVars>
      </dgm:prSet>
      <dgm:spPr/>
    </dgm:pt>
    <dgm:pt modelId="{03ED3239-7976-43C1-9470-0A426C83A8ED}" type="pres">
      <dgm:prSet presAssocID="{E92DDBA3-7A28-46DA-913C-765734FDD153}" presName="nodeFollowingNodes" presStyleLbl="node1" presStyleIdx="3" presStyleCnt="6" custScaleX="104634" custRadScaleRad="105916" custRadScaleInc="3366">
        <dgm:presLayoutVars>
          <dgm:bulletEnabled val="1"/>
        </dgm:presLayoutVars>
      </dgm:prSet>
      <dgm:spPr/>
    </dgm:pt>
    <dgm:pt modelId="{CB7BE2BC-AC16-42C7-9D95-B7BD321D88D7}" type="pres">
      <dgm:prSet presAssocID="{26DB14CD-EFE5-45C5-BA9B-0741D9AB0491}" presName="nodeFollowingNodes" presStyleLbl="node1" presStyleIdx="4" presStyleCnt="6" custScaleX="151138" custRadScaleRad="166446" custRadScaleInc="18837">
        <dgm:presLayoutVars>
          <dgm:bulletEnabled val="1"/>
        </dgm:presLayoutVars>
      </dgm:prSet>
      <dgm:spPr/>
    </dgm:pt>
    <dgm:pt modelId="{74BED3F0-1F3F-4B93-9710-4F13C5417E70}" type="pres">
      <dgm:prSet presAssocID="{C7EE9216-F411-4BAB-897B-D2E3D4AA3C70}" presName="nodeFollowingNodes" presStyleLbl="node1" presStyleIdx="5" presStyleCnt="6" custScaleX="116260" custRadScaleRad="178399" custRadScaleInc="-28212">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2065" y="-99936"/>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Diagnosticar</a:t>
          </a: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Recolectar</a:t>
          </a: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Analizar</a:t>
          </a: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Actuar</a:t>
          </a:r>
        </a:p>
      </dsp:txBody>
      <dsp:txXfrm>
        <a:off x="546587" y="974946"/>
        <a:ext cx="2127486" cy="8509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Detectar,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Recolectar</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Compilar,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Interpretar</a:t>
          </a: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Comunicar</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Actúa</a:t>
          </a:r>
        </a:p>
      </dsp:txBody>
      <dsp:txXfrm>
        <a:off x="717232" y="974946"/>
        <a:ext cx="2127486" cy="8509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33187" y="26150"/>
          <a:ext cx="6254145" cy="4114677"/>
        </a:xfrm>
        <a:prstGeom prst="circularArrow">
          <a:avLst>
            <a:gd name="adj1" fmla="val 5274"/>
            <a:gd name="adj2" fmla="val 312630"/>
            <a:gd name="adj3" fmla="val 13924126"/>
            <a:gd name="adj4" fmla="val 17307254"/>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596717" y="97947"/>
          <a:ext cx="182880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Detectar, </a:t>
          </a:r>
          <a:r>
            <a:rPr lang="en-US" sz="2400" b="1" kern="1200" dirty="0" err="1">
              <a:solidFill>
                <a:schemeClr val="tx1"/>
              </a:solidFill>
              <a:latin typeface="+mn-lt"/>
            </a:rPr>
            <a:t>diagnosticar</a:t>
          </a:r>
          <a:endParaRPr lang="en-US" sz="2400" b="1" kern="1200" dirty="0">
            <a:solidFill>
              <a:schemeClr val="tx1"/>
            </a:solidFill>
            <a:latin typeface="+mn-lt"/>
          </a:endParaRPr>
        </a:p>
      </dsp:txBody>
      <dsp:txXfrm>
        <a:off x="3635111" y="136341"/>
        <a:ext cx="1752013" cy="709725"/>
      </dsp:txXfrm>
    </dsp:sp>
    <dsp:sp modelId="{1695DC22-9A36-4B48-AEFF-7E4FDFC1713F}">
      <dsp:nvSpPr>
        <dsp:cNvPr id="0" name=""/>
        <dsp:cNvSpPr/>
      </dsp:nvSpPr>
      <dsp:spPr>
        <a:xfrm>
          <a:off x="6093282" y="875137"/>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Recolectar</a:t>
          </a:r>
        </a:p>
      </dsp:txBody>
      <dsp:txXfrm>
        <a:off x="6131676" y="913531"/>
        <a:ext cx="1569133" cy="709725"/>
      </dsp:txXfrm>
    </dsp:sp>
    <dsp:sp modelId="{07166AA7-B419-46BE-8707-58768C01B0F0}">
      <dsp:nvSpPr>
        <dsp:cNvPr id="0" name=""/>
        <dsp:cNvSpPr/>
      </dsp:nvSpPr>
      <dsp:spPr>
        <a:xfrm>
          <a:off x="6042358" y="2599266"/>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Compilar, </a:t>
          </a:r>
          <a:r>
            <a:rPr lang="en-US" sz="2400" b="1" kern="1200" dirty="0" err="1">
              <a:solidFill>
                <a:schemeClr val="tx1"/>
              </a:solidFill>
              <a:latin typeface="+mn-lt"/>
            </a:rPr>
            <a:t>analizar</a:t>
          </a:r>
          <a:endParaRPr lang="en-US" sz="2400" b="1" kern="1200" dirty="0">
            <a:solidFill>
              <a:schemeClr val="tx1"/>
            </a:solidFill>
            <a:latin typeface="+mn-lt"/>
          </a:endParaRPr>
        </a:p>
      </dsp:txBody>
      <dsp:txXfrm>
        <a:off x="6080752" y="2637660"/>
        <a:ext cx="1569133" cy="709725"/>
      </dsp:txXfrm>
    </dsp:sp>
    <dsp:sp modelId="{03ED3239-7976-43C1-9470-0A426C83A8ED}">
      <dsp:nvSpPr>
        <dsp:cNvPr id="0" name=""/>
        <dsp:cNvSpPr/>
      </dsp:nvSpPr>
      <dsp:spPr>
        <a:xfrm>
          <a:off x="3743920" y="3340986"/>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Interpretar</a:t>
          </a:r>
        </a:p>
      </dsp:txBody>
      <dsp:txXfrm>
        <a:off x="3782314" y="3379380"/>
        <a:ext cx="1569133" cy="709725"/>
      </dsp:txXfrm>
    </dsp:sp>
    <dsp:sp modelId="{CB7BE2BC-AC16-42C7-9D95-B7BD321D88D7}">
      <dsp:nvSpPr>
        <dsp:cNvPr id="0" name=""/>
        <dsp:cNvSpPr/>
      </dsp:nvSpPr>
      <dsp:spPr>
        <a:xfrm>
          <a:off x="825961" y="2634977"/>
          <a:ext cx="237744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Comunicar</a:t>
          </a:r>
        </a:p>
      </dsp:txBody>
      <dsp:txXfrm>
        <a:off x="864355" y="2673371"/>
        <a:ext cx="2300653" cy="709725"/>
      </dsp:txXfrm>
    </dsp:sp>
    <dsp:sp modelId="{74BED3F0-1F3F-4B93-9710-4F13C5417E70}">
      <dsp:nvSpPr>
        <dsp:cNvPr id="0" name=""/>
        <dsp:cNvSpPr/>
      </dsp:nvSpPr>
      <dsp:spPr>
        <a:xfrm>
          <a:off x="836160" y="875134"/>
          <a:ext cx="182880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solidFill>
                <a:schemeClr val="tx1"/>
              </a:solidFill>
              <a:latin typeface="+mn-lt"/>
            </a:rPr>
            <a:t>Actúa</a:t>
          </a:r>
        </a:p>
      </dsp:txBody>
      <dsp:txXfrm>
        <a:off x="874554" y="913528"/>
        <a:ext cx="1752013" cy="7097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33187" y="26150"/>
          <a:ext cx="6254145" cy="4114677"/>
        </a:xfrm>
        <a:prstGeom prst="circularArrow">
          <a:avLst>
            <a:gd name="adj1" fmla="val 5274"/>
            <a:gd name="adj2" fmla="val 312630"/>
            <a:gd name="adj3" fmla="val 13924126"/>
            <a:gd name="adj4" fmla="val 17307254"/>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596717" y="97947"/>
          <a:ext cx="182880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Detectar, </a:t>
          </a:r>
          <a:r>
            <a:rPr lang="en-US" sz="2400" b="1" kern="1200" dirty="0" err="1">
              <a:solidFill>
                <a:schemeClr val="tx1"/>
              </a:solidFill>
              <a:latin typeface="+mn-lt"/>
            </a:rPr>
            <a:t>diagnosticar</a:t>
          </a:r>
          <a:endParaRPr lang="en-US" sz="2400" b="1" kern="1200" dirty="0">
            <a:solidFill>
              <a:schemeClr val="tx1"/>
            </a:solidFill>
            <a:latin typeface="+mn-lt"/>
          </a:endParaRPr>
        </a:p>
      </dsp:txBody>
      <dsp:txXfrm>
        <a:off x="3635111" y="136341"/>
        <a:ext cx="1752013" cy="709725"/>
      </dsp:txXfrm>
    </dsp:sp>
    <dsp:sp modelId="{1695DC22-9A36-4B48-AEFF-7E4FDFC1713F}">
      <dsp:nvSpPr>
        <dsp:cNvPr id="0" name=""/>
        <dsp:cNvSpPr/>
      </dsp:nvSpPr>
      <dsp:spPr>
        <a:xfrm>
          <a:off x="6093282" y="875137"/>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Recolectar</a:t>
          </a:r>
        </a:p>
      </dsp:txBody>
      <dsp:txXfrm>
        <a:off x="6131676" y="913531"/>
        <a:ext cx="1569133" cy="709725"/>
      </dsp:txXfrm>
    </dsp:sp>
    <dsp:sp modelId="{07166AA7-B419-46BE-8707-58768C01B0F0}">
      <dsp:nvSpPr>
        <dsp:cNvPr id="0" name=""/>
        <dsp:cNvSpPr/>
      </dsp:nvSpPr>
      <dsp:spPr>
        <a:xfrm>
          <a:off x="6042358" y="2599266"/>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Compilar, </a:t>
          </a:r>
          <a:r>
            <a:rPr lang="en-US" sz="2400" b="1" kern="1200" dirty="0" err="1">
              <a:solidFill>
                <a:schemeClr val="tx1"/>
              </a:solidFill>
              <a:latin typeface="+mn-lt"/>
            </a:rPr>
            <a:t>analizar</a:t>
          </a:r>
          <a:endParaRPr lang="en-US" sz="2400" b="1" kern="1200" dirty="0">
            <a:solidFill>
              <a:schemeClr val="tx1"/>
            </a:solidFill>
            <a:latin typeface="+mn-lt"/>
          </a:endParaRPr>
        </a:p>
      </dsp:txBody>
      <dsp:txXfrm>
        <a:off x="6080752" y="2637660"/>
        <a:ext cx="1569133" cy="709725"/>
      </dsp:txXfrm>
    </dsp:sp>
    <dsp:sp modelId="{03ED3239-7976-43C1-9470-0A426C83A8ED}">
      <dsp:nvSpPr>
        <dsp:cNvPr id="0" name=""/>
        <dsp:cNvSpPr/>
      </dsp:nvSpPr>
      <dsp:spPr>
        <a:xfrm>
          <a:off x="3743920" y="3340986"/>
          <a:ext cx="164592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Interpretar</a:t>
          </a:r>
        </a:p>
      </dsp:txBody>
      <dsp:txXfrm>
        <a:off x="3782314" y="3379380"/>
        <a:ext cx="1569133" cy="709725"/>
      </dsp:txXfrm>
    </dsp:sp>
    <dsp:sp modelId="{CB7BE2BC-AC16-42C7-9D95-B7BD321D88D7}">
      <dsp:nvSpPr>
        <dsp:cNvPr id="0" name=""/>
        <dsp:cNvSpPr/>
      </dsp:nvSpPr>
      <dsp:spPr>
        <a:xfrm>
          <a:off x="825961" y="2634977"/>
          <a:ext cx="237744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mn-lt"/>
            </a:rPr>
            <a:t>Comunicar</a:t>
          </a:r>
        </a:p>
      </dsp:txBody>
      <dsp:txXfrm>
        <a:off x="864355" y="2673371"/>
        <a:ext cx="2300653" cy="709725"/>
      </dsp:txXfrm>
    </dsp:sp>
    <dsp:sp modelId="{74BED3F0-1F3F-4B93-9710-4F13C5417E70}">
      <dsp:nvSpPr>
        <dsp:cNvPr id="0" name=""/>
        <dsp:cNvSpPr/>
      </dsp:nvSpPr>
      <dsp:spPr>
        <a:xfrm>
          <a:off x="836160" y="875134"/>
          <a:ext cx="1828801" cy="786513"/>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solidFill>
                <a:schemeClr val="tx1"/>
              </a:solidFill>
              <a:latin typeface="+mn-lt"/>
            </a:rPr>
            <a:t>Actúa</a:t>
          </a:r>
        </a:p>
      </dsp:txBody>
      <dsp:txXfrm>
        <a:off x="874554" y="913528"/>
        <a:ext cx="1752013" cy="709725"/>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0.84321</cdr:x>
      <cdr:y>0.06701</cdr:y>
    </cdr:from>
    <cdr:to>
      <cdr:x>0.97376</cdr:x>
      <cdr:y>0.13878</cdr:y>
    </cdr:to>
    <cdr:sp macro="" textlink="">
      <cdr:nvSpPr>
        <cdr:cNvPr id="2" name="TextBox 1">
          <a:extLst xmlns:a="http://schemas.openxmlformats.org/drawingml/2006/main">
            <a:ext uri="{FF2B5EF4-FFF2-40B4-BE49-F238E27FC236}">
              <a16:creationId xmlns:a16="http://schemas.microsoft.com/office/drawing/2014/main" id="{0214A2E1-E618-E3ED-F862-1879E4783A8D}"/>
            </a:ext>
          </a:extLst>
        </cdr:cNvPr>
        <cdr:cNvSpPr txBox="1"/>
      </cdr:nvSpPr>
      <cdr:spPr>
        <a:xfrm xmlns:a="http://schemas.openxmlformats.org/drawingml/2006/main">
          <a:off x="9358041" y="354802"/>
          <a:ext cx="1448789" cy="3800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b="1" dirty="0">
              <a:solidFill>
                <a:srgbClr val="FF0000"/>
              </a:solidFill>
            </a:rPr>
            <a:t>Provincia B</a:t>
          </a:r>
        </a:p>
      </cdr:txBody>
    </cdr:sp>
  </cdr:relSizeAnchor>
  <cdr:relSizeAnchor xmlns:cdr="http://schemas.openxmlformats.org/drawingml/2006/chartDrawing">
    <cdr:from>
      <cdr:x>0.84321</cdr:x>
      <cdr:y>0.28742</cdr:y>
    </cdr:from>
    <cdr:to>
      <cdr:x>0.97376</cdr:x>
      <cdr:y>0.35919</cdr:y>
    </cdr:to>
    <cdr:sp macro="" textlink="">
      <cdr:nvSpPr>
        <cdr:cNvPr id="3" name="TextBox 1">
          <a:extLst xmlns:a="http://schemas.openxmlformats.org/drawingml/2006/main">
            <a:ext uri="{FF2B5EF4-FFF2-40B4-BE49-F238E27FC236}">
              <a16:creationId xmlns:a16="http://schemas.microsoft.com/office/drawing/2014/main" id="{D9D22953-D833-A4BF-49B1-1736473D9428}"/>
            </a:ext>
          </a:extLst>
        </cdr:cNvPr>
        <cdr:cNvSpPr txBox="1"/>
      </cdr:nvSpPr>
      <cdr:spPr>
        <a:xfrm xmlns:a="http://schemas.openxmlformats.org/drawingml/2006/main">
          <a:off x="9358041" y="1521883"/>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7030A0"/>
              </a:solidFill>
            </a:rPr>
            <a:t>Provincia D</a:t>
          </a:r>
        </a:p>
      </cdr:txBody>
    </cdr:sp>
  </cdr:relSizeAnchor>
  <cdr:relSizeAnchor xmlns:cdr="http://schemas.openxmlformats.org/drawingml/2006/chartDrawing">
    <cdr:from>
      <cdr:x>0.84321</cdr:x>
      <cdr:y>0.40018</cdr:y>
    </cdr:from>
    <cdr:to>
      <cdr:x>0.97376</cdr:x>
      <cdr:y>0.47195</cdr:y>
    </cdr:to>
    <cdr:sp macro="" textlink="">
      <cdr:nvSpPr>
        <cdr:cNvPr id="4" name="TextBox 1">
          <a:extLst xmlns:a="http://schemas.openxmlformats.org/drawingml/2006/main">
            <a:ext uri="{FF2B5EF4-FFF2-40B4-BE49-F238E27FC236}">
              <a16:creationId xmlns:a16="http://schemas.microsoft.com/office/drawing/2014/main" id="{8B6E6E26-E4F2-08E7-B695-8AE74E64C2FA}"/>
            </a:ext>
          </a:extLst>
        </cdr:cNvPr>
        <cdr:cNvSpPr txBox="1"/>
      </cdr:nvSpPr>
      <cdr:spPr>
        <a:xfrm xmlns:a="http://schemas.openxmlformats.org/drawingml/2006/main">
          <a:off x="9358041" y="2118948"/>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00953A"/>
              </a:solidFill>
            </a:rPr>
            <a:t>Provincia C</a:t>
          </a:r>
        </a:p>
      </cdr:txBody>
    </cdr:sp>
  </cdr:relSizeAnchor>
  <cdr:relSizeAnchor xmlns:cdr="http://schemas.openxmlformats.org/drawingml/2006/chartDrawing">
    <cdr:from>
      <cdr:x>0.84321</cdr:x>
      <cdr:y>0.46412</cdr:y>
    </cdr:from>
    <cdr:to>
      <cdr:x>0.97376</cdr:x>
      <cdr:y>0.53588</cdr:y>
    </cdr:to>
    <cdr:sp macro="" textlink="">
      <cdr:nvSpPr>
        <cdr:cNvPr id="5" name="TextBox 1">
          <a:extLst xmlns:a="http://schemas.openxmlformats.org/drawingml/2006/main">
            <a:ext uri="{FF2B5EF4-FFF2-40B4-BE49-F238E27FC236}">
              <a16:creationId xmlns:a16="http://schemas.microsoft.com/office/drawing/2014/main" id="{95098E36-E5DE-11B3-B488-D9D0D7A98A97}"/>
            </a:ext>
          </a:extLst>
        </cdr:cNvPr>
        <cdr:cNvSpPr txBox="1"/>
      </cdr:nvSpPr>
      <cdr:spPr>
        <a:xfrm xmlns:a="http://schemas.openxmlformats.org/drawingml/2006/main">
          <a:off x="9358041" y="2457463"/>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C00000"/>
              </a:solidFill>
            </a:rPr>
            <a:t>Provincia F</a:t>
          </a:r>
        </a:p>
      </cdr:txBody>
    </cdr:sp>
  </cdr:relSizeAnchor>
  <cdr:relSizeAnchor xmlns:cdr="http://schemas.openxmlformats.org/drawingml/2006/chartDrawing">
    <cdr:from>
      <cdr:x>0.84321</cdr:x>
      <cdr:y>0.55221</cdr:y>
    </cdr:from>
    <cdr:to>
      <cdr:x>0.97376</cdr:x>
      <cdr:y>0.62398</cdr:y>
    </cdr:to>
    <cdr:sp macro="" textlink="">
      <cdr:nvSpPr>
        <cdr:cNvPr id="6" name="TextBox 1">
          <a:extLst xmlns:a="http://schemas.openxmlformats.org/drawingml/2006/main">
            <a:ext uri="{FF2B5EF4-FFF2-40B4-BE49-F238E27FC236}">
              <a16:creationId xmlns:a16="http://schemas.microsoft.com/office/drawing/2014/main" id="{DC114935-8A89-B2A1-C25D-176CDCD822F0}"/>
            </a:ext>
          </a:extLst>
        </cdr:cNvPr>
        <cdr:cNvSpPr txBox="1"/>
      </cdr:nvSpPr>
      <cdr:spPr>
        <a:xfrm xmlns:a="http://schemas.openxmlformats.org/drawingml/2006/main">
          <a:off x="9358041" y="2923899"/>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t>Provincia A</a:t>
          </a:r>
        </a:p>
      </cdr:txBody>
    </cdr:sp>
  </cdr:relSizeAnchor>
  <cdr:relSizeAnchor xmlns:cdr="http://schemas.openxmlformats.org/drawingml/2006/chartDrawing">
    <cdr:from>
      <cdr:x>0.84321</cdr:x>
      <cdr:y>0.61563</cdr:y>
    </cdr:from>
    <cdr:to>
      <cdr:x>0.97376</cdr:x>
      <cdr:y>0.6874</cdr:y>
    </cdr:to>
    <cdr:sp macro="" textlink="">
      <cdr:nvSpPr>
        <cdr:cNvPr id="7" name="TextBox 1">
          <a:extLst xmlns:a="http://schemas.openxmlformats.org/drawingml/2006/main">
            <a:ext uri="{FF2B5EF4-FFF2-40B4-BE49-F238E27FC236}">
              <a16:creationId xmlns:a16="http://schemas.microsoft.com/office/drawing/2014/main" id="{F50622AE-DC0B-466A-8C9E-2EA2F4B8717E}"/>
            </a:ext>
          </a:extLst>
        </cdr:cNvPr>
        <cdr:cNvSpPr txBox="1"/>
      </cdr:nvSpPr>
      <cdr:spPr>
        <a:xfrm xmlns:a="http://schemas.openxmlformats.org/drawingml/2006/main">
          <a:off x="9358041" y="3259707"/>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6699FF"/>
              </a:solidFill>
            </a:rPr>
            <a:t>Provincia G</a:t>
          </a:r>
        </a:p>
      </cdr:txBody>
    </cdr:sp>
  </cdr:relSizeAnchor>
  <cdr:relSizeAnchor xmlns:cdr="http://schemas.openxmlformats.org/drawingml/2006/chartDrawing">
    <cdr:from>
      <cdr:x>0.84321</cdr:x>
      <cdr:y>0.67232</cdr:y>
    </cdr:from>
    <cdr:to>
      <cdr:x>0.97376</cdr:x>
      <cdr:y>0.74409</cdr:y>
    </cdr:to>
    <cdr:sp macro="" textlink="">
      <cdr:nvSpPr>
        <cdr:cNvPr id="8" name="TextBox 1">
          <a:extLst xmlns:a="http://schemas.openxmlformats.org/drawingml/2006/main">
            <a:ext uri="{FF2B5EF4-FFF2-40B4-BE49-F238E27FC236}">
              <a16:creationId xmlns:a16="http://schemas.microsoft.com/office/drawing/2014/main" id="{71434771-9375-6D99-9CF1-D36D278C8550}"/>
            </a:ext>
          </a:extLst>
        </cdr:cNvPr>
        <cdr:cNvSpPr txBox="1"/>
      </cdr:nvSpPr>
      <cdr:spPr>
        <a:xfrm xmlns:a="http://schemas.openxmlformats.org/drawingml/2006/main">
          <a:off x="9358041" y="3559889"/>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3C16FA"/>
              </a:solidFill>
            </a:rPr>
            <a:t>Provincia E</a:t>
          </a:r>
        </a:p>
      </cdr:txBody>
    </cdr:sp>
  </cdr:relSizeAnchor>
</c:userShapes>
</file>

<file path=ppt/drawings/drawing2.xml><?xml version="1.0" encoding="utf-8"?>
<c:userShapes xmlns:c="http://schemas.openxmlformats.org/drawingml/2006/chart">
  <cdr:relSizeAnchor xmlns:cdr="http://schemas.openxmlformats.org/drawingml/2006/chartDrawing">
    <cdr:from>
      <cdr:x>0.84321</cdr:x>
      <cdr:y>0.06701</cdr:y>
    </cdr:from>
    <cdr:to>
      <cdr:x>0.97376</cdr:x>
      <cdr:y>0.13878</cdr:y>
    </cdr:to>
    <cdr:sp macro="" textlink="">
      <cdr:nvSpPr>
        <cdr:cNvPr id="2" name="TextBox 1">
          <a:extLst xmlns:a="http://schemas.openxmlformats.org/drawingml/2006/main">
            <a:ext uri="{FF2B5EF4-FFF2-40B4-BE49-F238E27FC236}">
              <a16:creationId xmlns:a16="http://schemas.microsoft.com/office/drawing/2014/main" id="{0214A2E1-E618-E3ED-F862-1879E4783A8D}"/>
            </a:ext>
          </a:extLst>
        </cdr:cNvPr>
        <cdr:cNvSpPr txBox="1"/>
      </cdr:nvSpPr>
      <cdr:spPr>
        <a:xfrm xmlns:a="http://schemas.openxmlformats.org/drawingml/2006/main">
          <a:off x="9358041" y="354802"/>
          <a:ext cx="1448789" cy="3800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b="1" dirty="0">
              <a:solidFill>
                <a:srgbClr val="FF0000"/>
              </a:solidFill>
            </a:rPr>
            <a:t>Provincia B</a:t>
          </a:r>
        </a:p>
      </cdr:txBody>
    </cdr:sp>
  </cdr:relSizeAnchor>
  <cdr:relSizeAnchor xmlns:cdr="http://schemas.openxmlformats.org/drawingml/2006/chartDrawing">
    <cdr:from>
      <cdr:x>0.84321</cdr:x>
      <cdr:y>0.28742</cdr:y>
    </cdr:from>
    <cdr:to>
      <cdr:x>0.97376</cdr:x>
      <cdr:y>0.35919</cdr:y>
    </cdr:to>
    <cdr:sp macro="" textlink="">
      <cdr:nvSpPr>
        <cdr:cNvPr id="3" name="TextBox 1">
          <a:extLst xmlns:a="http://schemas.openxmlformats.org/drawingml/2006/main">
            <a:ext uri="{FF2B5EF4-FFF2-40B4-BE49-F238E27FC236}">
              <a16:creationId xmlns:a16="http://schemas.microsoft.com/office/drawing/2014/main" id="{D9D22953-D833-A4BF-49B1-1736473D9428}"/>
            </a:ext>
          </a:extLst>
        </cdr:cNvPr>
        <cdr:cNvSpPr txBox="1"/>
      </cdr:nvSpPr>
      <cdr:spPr>
        <a:xfrm xmlns:a="http://schemas.openxmlformats.org/drawingml/2006/main">
          <a:off x="9358041" y="1521883"/>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7030A0"/>
              </a:solidFill>
            </a:rPr>
            <a:t>Provincia D</a:t>
          </a:r>
        </a:p>
      </cdr:txBody>
    </cdr:sp>
  </cdr:relSizeAnchor>
  <cdr:relSizeAnchor xmlns:cdr="http://schemas.openxmlformats.org/drawingml/2006/chartDrawing">
    <cdr:from>
      <cdr:x>0.84321</cdr:x>
      <cdr:y>0.40018</cdr:y>
    </cdr:from>
    <cdr:to>
      <cdr:x>0.97376</cdr:x>
      <cdr:y>0.47195</cdr:y>
    </cdr:to>
    <cdr:sp macro="" textlink="">
      <cdr:nvSpPr>
        <cdr:cNvPr id="4" name="TextBox 1">
          <a:extLst xmlns:a="http://schemas.openxmlformats.org/drawingml/2006/main">
            <a:ext uri="{FF2B5EF4-FFF2-40B4-BE49-F238E27FC236}">
              <a16:creationId xmlns:a16="http://schemas.microsoft.com/office/drawing/2014/main" id="{8B6E6E26-E4F2-08E7-B695-8AE74E64C2FA}"/>
            </a:ext>
          </a:extLst>
        </cdr:cNvPr>
        <cdr:cNvSpPr txBox="1"/>
      </cdr:nvSpPr>
      <cdr:spPr>
        <a:xfrm xmlns:a="http://schemas.openxmlformats.org/drawingml/2006/main">
          <a:off x="9358041" y="2118948"/>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00953A"/>
              </a:solidFill>
            </a:rPr>
            <a:t>Provincia C</a:t>
          </a:r>
        </a:p>
      </cdr:txBody>
    </cdr:sp>
  </cdr:relSizeAnchor>
  <cdr:relSizeAnchor xmlns:cdr="http://schemas.openxmlformats.org/drawingml/2006/chartDrawing">
    <cdr:from>
      <cdr:x>0.84321</cdr:x>
      <cdr:y>0.46412</cdr:y>
    </cdr:from>
    <cdr:to>
      <cdr:x>0.97376</cdr:x>
      <cdr:y>0.53588</cdr:y>
    </cdr:to>
    <cdr:sp macro="" textlink="">
      <cdr:nvSpPr>
        <cdr:cNvPr id="5" name="TextBox 1">
          <a:extLst xmlns:a="http://schemas.openxmlformats.org/drawingml/2006/main">
            <a:ext uri="{FF2B5EF4-FFF2-40B4-BE49-F238E27FC236}">
              <a16:creationId xmlns:a16="http://schemas.microsoft.com/office/drawing/2014/main" id="{95098E36-E5DE-11B3-B488-D9D0D7A98A97}"/>
            </a:ext>
          </a:extLst>
        </cdr:cNvPr>
        <cdr:cNvSpPr txBox="1"/>
      </cdr:nvSpPr>
      <cdr:spPr>
        <a:xfrm xmlns:a="http://schemas.openxmlformats.org/drawingml/2006/main">
          <a:off x="9358041" y="2457463"/>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C00000"/>
              </a:solidFill>
            </a:rPr>
            <a:t>Provincia F</a:t>
          </a:r>
        </a:p>
      </cdr:txBody>
    </cdr:sp>
  </cdr:relSizeAnchor>
  <cdr:relSizeAnchor xmlns:cdr="http://schemas.openxmlformats.org/drawingml/2006/chartDrawing">
    <cdr:from>
      <cdr:x>0.84321</cdr:x>
      <cdr:y>0.55221</cdr:y>
    </cdr:from>
    <cdr:to>
      <cdr:x>0.97376</cdr:x>
      <cdr:y>0.62398</cdr:y>
    </cdr:to>
    <cdr:sp macro="" textlink="">
      <cdr:nvSpPr>
        <cdr:cNvPr id="6" name="TextBox 1">
          <a:extLst xmlns:a="http://schemas.openxmlformats.org/drawingml/2006/main">
            <a:ext uri="{FF2B5EF4-FFF2-40B4-BE49-F238E27FC236}">
              <a16:creationId xmlns:a16="http://schemas.microsoft.com/office/drawing/2014/main" id="{DC114935-8A89-B2A1-C25D-176CDCD822F0}"/>
            </a:ext>
          </a:extLst>
        </cdr:cNvPr>
        <cdr:cNvSpPr txBox="1"/>
      </cdr:nvSpPr>
      <cdr:spPr>
        <a:xfrm xmlns:a="http://schemas.openxmlformats.org/drawingml/2006/main">
          <a:off x="9358041" y="2923899"/>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t>Provincia A</a:t>
          </a:r>
        </a:p>
      </cdr:txBody>
    </cdr:sp>
  </cdr:relSizeAnchor>
  <cdr:relSizeAnchor xmlns:cdr="http://schemas.openxmlformats.org/drawingml/2006/chartDrawing">
    <cdr:from>
      <cdr:x>0.84321</cdr:x>
      <cdr:y>0.61563</cdr:y>
    </cdr:from>
    <cdr:to>
      <cdr:x>0.97376</cdr:x>
      <cdr:y>0.6874</cdr:y>
    </cdr:to>
    <cdr:sp macro="" textlink="">
      <cdr:nvSpPr>
        <cdr:cNvPr id="7" name="TextBox 1">
          <a:extLst xmlns:a="http://schemas.openxmlformats.org/drawingml/2006/main">
            <a:ext uri="{FF2B5EF4-FFF2-40B4-BE49-F238E27FC236}">
              <a16:creationId xmlns:a16="http://schemas.microsoft.com/office/drawing/2014/main" id="{F50622AE-DC0B-466A-8C9E-2EA2F4B8717E}"/>
            </a:ext>
          </a:extLst>
        </cdr:cNvPr>
        <cdr:cNvSpPr txBox="1"/>
      </cdr:nvSpPr>
      <cdr:spPr>
        <a:xfrm xmlns:a="http://schemas.openxmlformats.org/drawingml/2006/main">
          <a:off x="9358041" y="3259707"/>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6699FF"/>
              </a:solidFill>
            </a:rPr>
            <a:t>Provincia G</a:t>
          </a:r>
        </a:p>
      </cdr:txBody>
    </cdr:sp>
  </cdr:relSizeAnchor>
  <cdr:relSizeAnchor xmlns:cdr="http://schemas.openxmlformats.org/drawingml/2006/chartDrawing">
    <cdr:from>
      <cdr:x>0.84321</cdr:x>
      <cdr:y>0.67232</cdr:y>
    </cdr:from>
    <cdr:to>
      <cdr:x>0.97376</cdr:x>
      <cdr:y>0.74409</cdr:y>
    </cdr:to>
    <cdr:sp macro="" textlink="">
      <cdr:nvSpPr>
        <cdr:cNvPr id="8" name="TextBox 1">
          <a:extLst xmlns:a="http://schemas.openxmlformats.org/drawingml/2006/main">
            <a:ext uri="{FF2B5EF4-FFF2-40B4-BE49-F238E27FC236}">
              <a16:creationId xmlns:a16="http://schemas.microsoft.com/office/drawing/2014/main" id="{71434771-9375-6D99-9CF1-D36D278C8550}"/>
            </a:ext>
          </a:extLst>
        </cdr:cNvPr>
        <cdr:cNvSpPr txBox="1"/>
      </cdr:nvSpPr>
      <cdr:spPr>
        <a:xfrm xmlns:a="http://schemas.openxmlformats.org/drawingml/2006/main">
          <a:off x="9358041" y="3559889"/>
          <a:ext cx="1448789" cy="38001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3C16FA"/>
              </a:solidFill>
            </a:rPr>
            <a:t>Provincia E</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53340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FETPF2.0_f06_</a:t>
            </a:r>
            <a:r>
              <a:rPr lang="en-US"/>
              <a:t>Display</a:t>
            </a:r>
            <a:r>
              <a:rPr lang="en-US" altLang="en-US"/>
              <a:t>_PPT_2020-02.pptx</a:t>
            </a:r>
            <a:endParaRPr lang="en-US"/>
          </a:p>
        </p:txBody>
      </p:sp>
      <p:sp>
        <p:nvSpPr>
          <p:cNvPr id="129029" name="Rectangle 5"/>
          <p:cNvSpPr>
            <a:spLocks noGrp="1" noChangeArrowheads="1"/>
          </p:cNvSpPr>
          <p:nvPr>
            <p:ph type="sldNum" sz="quarter" idx="3"/>
          </p:nvPr>
        </p:nvSpPr>
        <p:spPr bwMode="auto">
          <a:xfrm>
            <a:off x="5715000" y="8829675"/>
            <a:ext cx="12938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4136192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p14="http://schemas.microsoft.com/office/powerpoint/2010/main" xmlns:a14="http://schemas.microsoft.com/office/drawing/2010/main" xmlns="">
                <a:solidFill>
                  <a:srgbClr val="FFFFFF"/>
                </a:solidFill>
              </a14:hiddenFill>
            </a:ext>
          </a:extLst>
        </p:spPr>
        <p:txBody>
          <a:bodyPr/>
          <a:lstStyle/>
          <a:p>
            <a:endParaRPr lang="es-GT"/>
          </a:p>
        </p:txBody>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extLst>
      <p:ext uri="{BB962C8B-B14F-4D97-AF65-F5344CB8AC3E}">
        <p14:creationId xmlns:p14="http://schemas.microsoft.com/office/powerpoint/2010/main" val="1193832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8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8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8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8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txBody>
          <a:bodyPr/>
          <a:lstStyle/>
          <a:p>
            <a:endParaRPr lang="es-GT"/>
          </a:p>
        </p:txBody>
      </p:sp>
      <p:sp>
        <p:nvSpPr>
          <p:cNvPr id="215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85750" indent="-285750">
              <a:buFont typeface="Wingdings" panose="05000000000000000000" pitchFamily="2" charset="2"/>
              <a:buChar char="v"/>
            </a:pPr>
            <a:r>
              <a:rPr lang="es-ES" sz="1800" b="0" i="1" u="none" strike="noStrike" dirty="0">
                <a:solidFill>
                  <a:srgbClr val="000000"/>
                </a:solidFill>
                <a:effectLst/>
                <a:latin typeface="Arial" panose="020B0604020202020204" pitchFamily="34" charset="0"/>
              </a:rPr>
              <a:t>Siéntase en la libertad de modificar esta presentación  según sea necesario para adaptarla a su contexto local. Si se hicieron modificaciones, por favor indicarlo usando este enunciado: </a:t>
            </a:r>
            <a:r>
              <a:rPr lang="es-ES" sz="1800" b="1" i="1" u="none" strike="noStrike" dirty="0">
                <a:solidFill>
                  <a:srgbClr val="000000"/>
                </a:solidFill>
                <a:effectLst/>
                <a:latin typeface="Arial" panose="020B0604020202020204" pitchFamily="34" charset="0"/>
              </a:rPr>
              <a:t>"Esta presentación ha sido modificada en parte de la versión original de los CDC"</a:t>
            </a:r>
            <a:r>
              <a:rPr lang="es-ES" sz="1800" b="0" i="1" u="none" strike="noStrike" dirty="0">
                <a:solidFill>
                  <a:srgbClr val="000000"/>
                </a:solidFill>
                <a:effectLst/>
                <a:latin typeface="Arial" panose="020B0604020202020204" pitchFamily="34" charset="0"/>
              </a:rPr>
              <a:t> en esta diapositiva.</a:t>
            </a:r>
            <a:endParaRPr lang="en-US" altLang="en-US"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dirty="0"/>
              <a:t>Notas del instructor:</a:t>
            </a:r>
          </a:p>
          <a:p>
            <a:pPr marL="0" indent="0">
              <a:buClr>
                <a:schemeClr val="tx1"/>
              </a:buClr>
              <a:buNone/>
            </a:pPr>
            <a:endParaRPr lang="es-ES" sz="1200" b="1" i="1" dirty="0"/>
          </a:p>
          <a:p>
            <a:pPr marL="171450" marR="0" lvl="0" indent="-171450" algn="l" defTabSz="914400" rtl="0" eaLnBrk="0" fontAlgn="base" latinLnBrk="0" hangingPunct="0">
              <a:lnSpc>
                <a:spcPct val="100000"/>
              </a:lnSpc>
              <a:spcBef>
                <a:spcPct val="30000"/>
              </a:spcBef>
              <a:spcAft>
                <a:spcPct val="0"/>
              </a:spcAft>
              <a:buClr>
                <a:schemeClr val="tx1"/>
              </a:buClr>
              <a:buSzTx/>
              <a:buFont typeface="Wingdings" panose="05000000000000000000" pitchFamily="2" charset="2"/>
              <a:buChar char="v"/>
              <a:tabLst/>
              <a:defRPr/>
            </a:pPr>
            <a:r>
              <a:rPr lang="es-ES" sz="1200" b="1" i="1" dirty="0"/>
              <a:t>Esta diapositiva responde a la pregunta "b" de la diapositiva 8 (por ejemplo, ¿Por qué vigilar las poblaciones animales?, ¿Cuál es la razón para compartir estos datos de vigilancia con los sectores humanos?). Agradezca las respuestas de los participantes que coincidan con esta respuesta.</a:t>
            </a:r>
          </a:p>
          <a:p>
            <a:pPr marL="171450" marR="0" lvl="0" indent="-171450" algn="l" defTabSz="914400" rtl="0" eaLnBrk="0" fontAlgn="base" latinLnBrk="0" hangingPunct="0">
              <a:lnSpc>
                <a:spcPct val="100000"/>
              </a:lnSpc>
              <a:spcBef>
                <a:spcPct val="30000"/>
              </a:spcBef>
              <a:spcAft>
                <a:spcPct val="0"/>
              </a:spcAft>
              <a:buClr>
                <a:schemeClr val="tx1"/>
              </a:buClr>
              <a:buSzTx/>
              <a:buFont typeface="Wingdings" panose="05000000000000000000" pitchFamily="2" charset="2"/>
              <a:buChar char="v"/>
              <a:tabLst/>
              <a:defRPr/>
            </a:pPr>
            <a:endParaRPr kumimoji="0" lang="es-ES" sz="1200" b="1" i="1"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charset="0"/>
            </a:endParaRPr>
          </a:p>
          <a:p>
            <a:pPr marL="171450" marR="0" lvl="0" indent="-171450" algn="l" defTabSz="914400" rtl="0" eaLnBrk="0" fontAlgn="base" latinLnBrk="0" hangingPunct="0">
              <a:lnSpc>
                <a:spcPct val="100000"/>
              </a:lnSpc>
              <a:spcBef>
                <a:spcPct val="30000"/>
              </a:spcBef>
              <a:spcAft>
                <a:spcPct val="0"/>
              </a:spcAft>
              <a:buClr>
                <a:schemeClr val="tx1"/>
              </a:buClr>
              <a:buSzTx/>
              <a:buFont typeface="Wingdings" panose="05000000000000000000" pitchFamily="2" charset="2"/>
              <a:buChar char="§"/>
              <a:tabLst/>
              <a:defRPr/>
            </a:pPr>
            <a:r>
              <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charset="0"/>
              </a:rPr>
              <a:t>Diga</a:t>
            </a:r>
            <a:r>
              <a:rPr kumimoji="0" lang="es-E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charset="0"/>
              </a:rPr>
              <a:t>: </a:t>
            </a: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charset="0"/>
              </a:rPr>
              <a:t>Llevamos a cabo la vigilancia de la población animal para controlar la aparición de enfermedades zoonóticas y enfermedades de interés económico o ecológico en los animales, de modo que puedan tomarse medidas para proteger la salud humana, la sanidad animal o la biodiversidad.</a:t>
            </a:r>
          </a:p>
          <a:p>
            <a:pPr marL="171450" marR="0" lvl="0" indent="-171450" algn="l" defTabSz="914400" rtl="0" eaLnBrk="0" fontAlgn="base" latinLnBrk="0" hangingPunct="0">
              <a:lnSpc>
                <a:spcPct val="100000"/>
              </a:lnSpc>
              <a:spcBef>
                <a:spcPct val="30000"/>
              </a:spcBef>
              <a:spcAft>
                <a:spcPct val="0"/>
              </a:spcAft>
              <a:buClr>
                <a:schemeClr val="tx1"/>
              </a:buClr>
              <a:buSzTx/>
              <a:buFont typeface="Wingdings" panose="05000000000000000000" pitchFamily="2" charset="2"/>
              <a:buChar char="§"/>
              <a:tabLst/>
              <a:defRPr/>
            </a:pPr>
            <a:endPar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charset="0"/>
            </a:endParaRPr>
          </a:p>
          <a:p>
            <a:pPr marL="171450" marR="0" lvl="0" indent="-171450" algn="l" defTabSz="914400" rtl="0" eaLnBrk="0" fontAlgn="base" latinLnBrk="0" hangingPunct="0">
              <a:lnSpc>
                <a:spcPct val="100000"/>
              </a:lnSpc>
              <a:spcBef>
                <a:spcPct val="30000"/>
              </a:spcBef>
              <a:spcAft>
                <a:spcPct val="0"/>
              </a:spcAft>
              <a:buClr>
                <a:schemeClr val="tx1"/>
              </a:buClr>
              <a:buSzTx/>
              <a:buFont typeface="Wingdings" panose="05000000000000000000" pitchFamily="2" charset="2"/>
              <a:buChar char="§"/>
              <a:tabLst/>
              <a:defRPr/>
            </a:pPr>
            <a:r>
              <a:rPr kumimoji="0" lang="es-ES" sz="1200" b="1" i="0" u="sng"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charset="0"/>
              </a:rPr>
              <a:t>Diga: </a:t>
            </a:r>
            <a:r>
              <a:rPr kumimoji="0" lang="es-ES"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charset="0"/>
              </a:rPr>
              <a:t>También es necesario compartir datos entre sectores, especialmente cuando se trata de una posible enfermedad zoonótica. Esto permite aumentar la vigilancia y adoptar medidas de prevención precoz.</a:t>
            </a:r>
            <a:endParaRPr kumimoji="0" lang="es-ES" sz="1200" b="1" i="0" u="none" strike="noStrike" kern="1200" cap="none" spc="0" normalizeH="0" baseline="0" noProof="0" dirty="0">
              <a:ln>
                <a:noFill/>
              </a:ln>
              <a:solidFill>
                <a:srgbClr val="000000"/>
              </a:solidFill>
              <a:effectLst/>
              <a:uLnTx/>
              <a:uFillTx/>
              <a:latin typeface="Arial" charset="0"/>
              <a:ea typeface="+mn-ea"/>
              <a:cs typeface="Arial" charset="0"/>
            </a:endParaRPr>
          </a:p>
          <a:p>
            <a:endParaRPr lang="es-E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9655815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ES" sz="1200" i="0" noProof="0" dirty="0">
                <a:effectLst/>
                <a:latin typeface="Arial" panose="020B0604020202020204" pitchFamily="34" charset="0"/>
                <a:ea typeface="Times New Roman" panose="02020603050405020304" pitchFamily="18" charset="0"/>
              </a:rPr>
              <a:t>Tasa de incidencia = 44 / 85,000 x 100,000 = 51,8 casos por 100,000 personas en un periodo de 11 meses.</a:t>
            </a:r>
            <a:endParaRPr lang="es-ES" sz="1200" i="0" noProof="0" dirty="0">
              <a:effectLst/>
              <a:latin typeface="Arial" panose="020B0604020202020204" pitchFamily="34" charset="0"/>
              <a:ea typeface="MS Mincho" panose="02020609040205080304" pitchFamily="49" charset="-128"/>
            </a:endParaRPr>
          </a:p>
          <a:p>
            <a:pPr lvl="0"/>
            <a:endParaRPr lang="es-ES" sz="1800" b="1"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100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657218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indent="-171450">
              <a:buFont typeface="Wingdings" panose="05000000000000000000" pitchFamily="2" charset="2"/>
              <a:buChar char="§"/>
            </a:pPr>
            <a:r>
              <a:rPr lang="es-ES" sz="1200" b="0" i="0" noProof="0" dirty="0"/>
              <a:t>Pida a un voluntario que lea la diapositiva.</a:t>
            </a:r>
          </a:p>
          <a:p>
            <a:endParaRPr lang="es-ES" sz="1800" b="1" noProof="0" dirty="0"/>
          </a:p>
          <a:p>
            <a:endParaRPr lang="es-ES" sz="18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101</a:t>
            </a:fld>
            <a:endParaRPr lang="en-US" altLang="en-US"/>
          </a:p>
        </p:txBody>
      </p:sp>
    </p:spTree>
    <p:extLst>
      <p:ext uri="{BB962C8B-B14F-4D97-AF65-F5344CB8AC3E}">
        <p14:creationId xmlns:p14="http://schemas.microsoft.com/office/powerpoint/2010/main" val="24625890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102</a:t>
            </a:fld>
            <a:endParaRPr lang="en-US" altLang="en-US"/>
          </a:p>
        </p:txBody>
      </p:sp>
    </p:spTree>
    <p:extLst>
      <p:ext uri="{BB962C8B-B14F-4D97-AF65-F5344CB8AC3E}">
        <p14:creationId xmlns:p14="http://schemas.microsoft.com/office/powerpoint/2010/main" val="92667678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103</a:t>
            </a:fld>
            <a:endParaRPr lang="en-US" altLang="en-US"/>
          </a:p>
        </p:txBody>
      </p:sp>
    </p:spTree>
    <p:extLst>
      <p:ext uri="{BB962C8B-B14F-4D97-AF65-F5344CB8AC3E}">
        <p14:creationId xmlns:p14="http://schemas.microsoft.com/office/powerpoint/2010/main" val="414873244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104</a:t>
            </a:fld>
            <a:endParaRPr lang="en-US" altLang="en-US"/>
          </a:p>
        </p:txBody>
      </p:sp>
    </p:spTree>
    <p:extLst>
      <p:ext uri="{BB962C8B-B14F-4D97-AF65-F5344CB8AC3E}">
        <p14:creationId xmlns:p14="http://schemas.microsoft.com/office/powerpoint/2010/main" val="28717883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sz="1200" b="0" i="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105</a:t>
            </a:fld>
            <a:endParaRPr lang="en-US" altLang="en-US"/>
          </a:p>
        </p:txBody>
      </p:sp>
    </p:spTree>
    <p:extLst>
      <p:ext uri="{BB962C8B-B14F-4D97-AF65-F5344CB8AC3E}">
        <p14:creationId xmlns:p14="http://schemas.microsoft.com/office/powerpoint/2010/main" val="26343512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106</a:t>
            </a:fld>
            <a:endParaRPr lang="en-US" altLang="en-US"/>
          </a:p>
        </p:txBody>
      </p:sp>
    </p:spTree>
    <p:extLst>
      <p:ext uri="{BB962C8B-B14F-4D97-AF65-F5344CB8AC3E}">
        <p14:creationId xmlns:p14="http://schemas.microsoft.com/office/powerpoint/2010/main" val="371415534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r>
              <a:rPr lang="en-US" sz="1200" b="1"/>
              <a:t>Notas del instructor:</a:t>
            </a:r>
          </a:p>
          <a:p>
            <a:endParaRPr lang="en-US" sz="1200" b="1"/>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0" i="0"/>
              <a:t>Pida a un voluntario que lea la diapositiva.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1" i="1"/>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a:t>Agradezca a todos los voluntarios la lectura de la Parte F.</a:t>
            </a:r>
          </a:p>
          <a:p>
            <a:endParaRPr lang="en-US"/>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107</a:t>
            </a:fld>
            <a:endParaRPr lang="en-US" altLang="en-US"/>
          </a:p>
        </p:txBody>
      </p:sp>
    </p:spTree>
    <p:extLst>
      <p:ext uri="{BB962C8B-B14F-4D97-AF65-F5344CB8AC3E}">
        <p14:creationId xmlns:p14="http://schemas.microsoft.com/office/powerpoint/2010/main" val="383928824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indent="-171450">
              <a:spcBef>
                <a:spcPts val="0"/>
              </a:spcBef>
              <a:buFont typeface="Wingdings" panose="05000000000000000000" pitchFamily="2" charset="2"/>
              <a:buChar char="§"/>
            </a:pPr>
            <a:r>
              <a:rPr lang="es-ES" sz="1200" b="1" i="0" u="sng" noProof="0" dirty="0">
                <a:solidFill>
                  <a:schemeClr val="accent5"/>
                </a:solidFill>
                <a:latin typeface="Arial  "/>
              </a:rPr>
              <a:t>Diga: </a:t>
            </a:r>
            <a:r>
              <a:rPr lang="es-ES" sz="1200" noProof="0" dirty="0">
                <a:solidFill>
                  <a:schemeClr val="accent5"/>
                </a:solidFill>
                <a:latin typeface="Arial  "/>
              </a:rPr>
              <a:t>El gráfico 4 muestra la seroprevalencia de anticuerpos H5 entre los patos </a:t>
            </a:r>
            <a:r>
              <a:rPr lang="es-ES" sz="1200" b="1" noProof="0" dirty="0">
                <a:solidFill>
                  <a:schemeClr val="accent5"/>
                </a:solidFill>
                <a:latin typeface="Arial  "/>
              </a:rPr>
              <a:t>no vacunados </a:t>
            </a:r>
            <a:r>
              <a:rPr lang="es-ES" sz="1200" noProof="0" dirty="0">
                <a:solidFill>
                  <a:schemeClr val="accent5"/>
                </a:solidFill>
                <a:latin typeface="Arial  "/>
              </a:rPr>
              <a:t>(</a:t>
            </a:r>
            <a:r>
              <a:rPr lang="es-ES" sz="1200" i="1" noProof="0" dirty="0">
                <a:solidFill>
                  <a:schemeClr val="accent5"/>
                </a:solidFill>
                <a:effectLst/>
                <a:latin typeface="Arial  "/>
              </a:rPr>
              <a:t>línea naranja</a:t>
            </a:r>
            <a:r>
              <a:rPr lang="es-ES" sz="1200" noProof="0" dirty="0">
                <a:solidFill>
                  <a:schemeClr val="accent5"/>
                </a:solidFill>
                <a:latin typeface="Arial  "/>
              </a:rPr>
              <a:t>) y los pollos domésticos (</a:t>
            </a:r>
            <a:r>
              <a:rPr lang="es-ES" sz="1200" i="1" noProof="0" dirty="0">
                <a:solidFill>
                  <a:schemeClr val="accent5"/>
                </a:solidFill>
                <a:effectLst/>
                <a:latin typeface="Arial  "/>
              </a:rPr>
              <a:t>línea azul</a:t>
            </a:r>
            <a:r>
              <a:rPr lang="es-ES" sz="1200" noProof="0" dirty="0">
                <a:solidFill>
                  <a:schemeClr val="accent5"/>
                </a:solidFill>
                <a:latin typeface="Arial  "/>
              </a:rPr>
              <a:t>) de mayo de 2021 a mayo de 2022. La prevalencia durante el periodo de estudio fue del 42% (</a:t>
            </a:r>
            <a:r>
              <a:rPr lang="es-ES" sz="1200" i="1" noProof="0" dirty="0">
                <a:solidFill>
                  <a:schemeClr val="accent5"/>
                </a:solidFill>
                <a:latin typeface="Arial  "/>
              </a:rPr>
              <a:t>IC 95%: 38, 47</a:t>
            </a:r>
            <a:r>
              <a:rPr lang="es-ES" sz="1200" noProof="0" dirty="0">
                <a:solidFill>
                  <a:schemeClr val="accent5"/>
                </a:solidFill>
                <a:latin typeface="Arial  "/>
              </a:rPr>
              <a:t>) en patos y del 19% (IC 95%: 14, 47) en pollos.</a:t>
            </a:r>
            <a:endParaRPr lang="es-ES" sz="1200" b="1"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108</a:t>
            </a:fld>
            <a:endParaRPr lang="en-US" altLang="en-US"/>
          </a:p>
        </p:txBody>
      </p:sp>
    </p:spTree>
    <p:extLst>
      <p:ext uri="{BB962C8B-B14F-4D97-AF65-F5344CB8AC3E}">
        <p14:creationId xmlns:p14="http://schemas.microsoft.com/office/powerpoint/2010/main" val="277490019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Pregunte:</a:t>
            </a:r>
            <a:r>
              <a:rPr lang="es-ES" sz="1200" noProof="0" dirty="0">
                <a:effectLst/>
                <a:latin typeface="Arial" panose="020B0604020202020204" pitchFamily="34" charset="0"/>
                <a:ea typeface="MS Mincho" panose="02020609040205080304" pitchFamily="49" charset="-128"/>
              </a:rPr>
              <a:t> ¿En qué meses hubo mayor prevalencia de anticuerpos en los patos? ¿En pollos?  ¿Cuál fue la prevalencia durante esos meses?</a:t>
            </a:r>
          </a:p>
          <a:p>
            <a:pPr marL="171450" marR="0" indent="-171450">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pP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la respuesta.</a:t>
            </a:r>
          </a:p>
          <a:p>
            <a:pPr marL="0" marR="0">
              <a:spcBef>
                <a:spcPts val="0"/>
              </a:spcBef>
              <a:spcAft>
                <a:spcPts val="0"/>
              </a:spcAft>
            </a:pPr>
            <a:r>
              <a:rPr lang="es-ES" sz="1200" noProof="0" dirty="0">
                <a:effectLst/>
                <a:latin typeface="Arial" panose="020B0604020202020204" pitchFamily="34" charset="0"/>
                <a:ea typeface="MS Mincho" panose="02020609040205080304" pitchFamily="49" charset="-128"/>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109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62557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MS Mincho" panose="02020609040205080304" pitchFamily="49" charset="-128"/>
              </a:rPr>
              <a:t>Lea </a:t>
            </a:r>
            <a:r>
              <a:rPr lang="es-ES" sz="1200" b="0" u="none" noProof="0" dirty="0">
                <a:effectLst/>
                <a:latin typeface="Arial" panose="020B0604020202020204" pitchFamily="34" charset="0"/>
                <a:ea typeface="MS Mincho" panose="02020609040205080304" pitchFamily="49" charset="-128"/>
              </a:rPr>
              <a:t>la pregunta NO. 3 de la diapositiva a los participantes (</a:t>
            </a:r>
            <a:r>
              <a:rPr lang="es-ES" sz="1200" b="0" i="1" u="none" noProof="0" dirty="0">
                <a:effectLst/>
                <a:latin typeface="Arial" panose="020B0604020202020204" pitchFamily="34" charset="0"/>
                <a:ea typeface="MS Mincho" panose="02020609040205080304" pitchFamily="49" charset="-128"/>
              </a:rPr>
              <a:t>por ejemplo, </a:t>
            </a:r>
            <a:r>
              <a:rPr lang="es-ES" sz="1200" i="1" noProof="0" dirty="0">
                <a:effectLst/>
                <a:latin typeface="Arial" panose="020B0604020202020204" pitchFamily="34" charset="0"/>
                <a:ea typeface="MS Mincho" panose="02020609040205080304" pitchFamily="49" charset="-128"/>
              </a:rPr>
              <a:t>¿cuál de los pasos del ciclo de vigilancia debe realizarse a nivel de distrito?)</a:t>
            </a:r>
          </a:p>
          <a:p>
            <a:pPr marL="171450" marR="0" indent="-171450">
              <a:spcBef>
                <a:spcPts val="0"/>
              </a:spcBef>
              <a:spcAft>
                <a:spcPts val="0"/>
              </a:spcAft>
              <a:buFont typeface="Wingdings" panose="05000000000000000000" pitchFamily="2" charset="2"/>
              <a:buChar char="§"/>
              <a:tabLst>
                <a:tab pos="841375" algn="l"/>
              </a:tabLst>
            </a:pPr>
            <a:endParaRPr lang="es-ES" sz="1200" b="0" u="none"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tab pos="841375" algn="l"/>
              </a:tabLst>
              <a:defRPr/>
            </a:pPr>
            <a:endParaRPr lang="es-ES" sz="1200" b="1" u="none" noProof="0" dirty="0">
              <a:effectLst/>
              <a:latin typeface="Arial" panose="020B0604020202020204" pitchFamily="34" charset="0"/>
              <a:ea typeface="MS Mincho" panose="02020609040205080304" pitchFamily="49" charset="-128"/>
            </a:endParaRPr>
          </a:p>
          <a:p>
            <a:pPr marL="0" marR="0" indent="0">
              <a:spcBef>
                <a:spcPts val="0"/>
              </a:spcBef>
              <a:spcAft>
                <a:spcPts val="0"/>
              </a:spcAft>
              <a:buFont typeface="Wingdings" panose="05000000000000000000" pitchFamily="2" charset="2"/>
              <a:buNone/>
              <a:tabLst>
                <a:tab pos="841375" algn="l"/>
              </a:tabLst>
            </a:pPr>
            <a:endParaRPr lang="es-ES" sz="1200" b="0" i="1" u="none" noProof="0" dirty="0">
              <a:effectLst/>
              <a:latin typeface="Arial" panose="020B0604020202020204" pitchFamily="34" charset="0"/>
              <a:ea typeface="MS Mincho" panose="02020609040205080304" pitchFamily="49" charset="-128"/>
            </a:endParaRPr>
          </a:p>
          <a:p>
            <a:pPr lvl="0"/>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51224194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spcBef>
                <a:spcPts val="0"/>
              </a:spcBef>
              <a:spcAft>
                <a:spcPts val="0"/>
              </a:spcAft>
              <a:buFont typeface="Wingdings" panose="05000000000000000000" pitchFamily="2" charset="2"/>
              <a:buChar char="§"/>
            </a:pPr>
            <a:r>
              <a:rPr lang="es-ES" sz="1200" b="1" u="none" noProof="0" dirty="0">
                <a:effectLst/>
                <a:latin typeface="Arial" panose="020B0604020202020204" pitchFamily="34" charset="0"/>
                <a:ea typeface="MS Mincho" panose="02020609040205080304" pitchFamily="49" charset="-128"/>
              </a:rPr>
              <a:t>&lt;CLICK&gt; </a:t>
            </a:r>
          </a:p>
          <a:p>
            <a:pPr marL="171450" marR="0" indent="-171450">
              <a:spcBef>
                <a:spcPts val="0"/>
              </a:spcBef>
              <a:spcAft>
                <a:spcPts val="0"/>
              </a:spcAft>
              <a:buFont typeface="Wingdings" panose="05000000000000000000" pitchFamily="2" charset="2"/>
              <a:buChar char="§"/>
            </a:pPr>
            <a:endParaRPr lang="es-ES" sz="1200" b="1" u="none"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pPr>
            <a:r>
              <a:rPr lang="es-ES" sz="1200" b="1" i="0" u="sng" noProof="0" dirty="0">
                <a:effectLst/>
                <a:latin typeface="Arial" panose="020B0604020202020204" pitchFamily="34" charset="0"/>
                <a:ea typeface="MS Mincho" panose="02020609040205080304" pitchFamily="49" charset="-128"/>
              </a:rPr>
              <a:t>Diga: </a:t>
            </a:r>
            <a:r>
              <a:rPr lang="es-ES" sz="1200" i="0" noProof="0" dirty="0">
                <a:effectLst/>
                <a:latin typeface="Arial" panose="020B0604020202020204" pitchFamily="34" charset="0"/>
                <a:ea typeface="MS Mincho" panose="02020609040205080304" pitchFamily="49" charset="-128"/>
              </a:rPr>
              <a:t>enero y mayo para ambos. </a:t>
            </a:r>
          </a:p>
          <a:p>
            <a:pPr marL="0" marR="0">
              <a:spcBef>
                <a:spcPts val="0"/>
              </a:spcBef>
              <a:spcAft>
                <a:spcPts val="0"/>
              </a:spcAft>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u="none" noProof="0" dirty="0">
                <a:effectLst/>
                <a:latin typeface="Arial" panose="020B0604020202020204" pitchFamily="34" charset="0"/>
                <a:ea typeface="MS Mincho" panose="02020609040205080304" pitchFamily="49" charset="-128"/>
              </a:rPr>
              <a:t>&lt;CLICK&gt; </a:t>
            </a: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endParaRPr lang="es-ES" sz="1200" b="1" u="none"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MS Mincho" panose="02020609040205080304" pitchFamily="49" charset="-128"/>
              </a:rPr>
              <a:t>Diga: </a:t>
            </a:r>
            <a:r>
              <a:rPr lang="es-ES" sz="1200" i="0" kern="1200" noProof="0" dirty="0">
                <a:effectLst/>
                <a:latin typeface="Arial" panose="020B0604020202020204" pitchFamily="34" charset="0"/>
                <a:ea typeface="Yu Mincho" panose="02020400000000000000" pitchFamily="18" charset="-128"/>
              </a:rPr>
              <a:t>Patos - enero de 2022 (~68%) y mayo de 2022 - (~61%</a:t>
            </a:r>
            <a:r>
              <a:rPr lang="es-ES" sz="1200" i="0" noProof="0" dirty="0">
                <a:effectLst/>
                <a:latin typeface="Times New Roman" panose="02020603050405020304" pitchFamily="18" charset="0"/>
                <a:ea typeface="Times New Roman" panose="02020603050405020304" pitchFamily="18" charset="0"/>
              </a:rPr>
              <a:t>). </a:t>
            </a:r>
            <a:r>
              <a:rPr lang="es-ES" sz="1200" i="0" kern="1200" noProof="0" dirty="0">
                <a:effectLst/>
                <a:latin typeface="Arial" panose="020B0604020202020204" pitchFamily="34" charset="0"/>
                <a:ea typeface="Yu Mincho" panose="02020400000000000000" pitchFamily="18" charset="-128"/>
              </a:rPr>
              <a:t>Pollos - enero de 2022 (29%) y mayo de 2022 (~32%).</a:t>
            </a:r>
            <a:endParaRPr lang="es-ES" sz="1200" i="0" noProof="0" dirty="0">
              <a:effectLst/>
              <a:latin typeface="Arial" panose="020B0604020202020204" pitchFamily="34" charset="0"/>
              <a:ea typeface="MS Mincho" panose="02020609040205080304" pitchFamily="49"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9593816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Pregunte:</a:t>
            </a:r>
            <a:r>
              <a:rPr lang="es-ES" sz="1200" noProof="0" dirty="0">
                <a:effectLst/>
                <a:latin typeface="Arial" panose="020B0604020202020204" pitchFamily="34" charset="0"/>
                <a:ea typeface="MS Mincho" panose="02020609040205080304" pitchFamily="49" charset="-128"/>
              </a:rPr>
              <a:t> ¿Por qué puede haber una diferencia entre la seroprevalencia en patos y pollos?</a:t>
            </a:r>
          </a:p>
          <a:p>
            <a:pPr marL="171450" marR="0" indent="-171450">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a:t>
            </a:r>
          </a:p>
          <a:p>
            <a:pPr marL="171450" marR="0" indent="-171450">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265000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a:spcBef>
                <a:spcPts val="0"/>
              </a:spcBef>
              <a:spcAft>
                <a:spcPts val="0"/>
              </a:spcAft>
            </a:pPr>
            <a:endParaRPr lang="es-ES" sz="1200" b="1" u="sng" noProof="0" dirty="0">
              <a:effectLst/>
              <a:latin typeface="Arial" charset="0"/>
              <a:ea typeface="+mn-ea"/>
              <a:cs typeface="Arial" charset="0"/>
            </a:endParaRPr>
          </a:p>
          <a:p>
            <a:pPr marL="171450" marR="0" indent="-171450">
              <a:spcBef>
                <a:spcPts val="0"/>
              </a:spcBef>
              <a:spcAft>
                <a:spcPts val="0"/>
              </a:spcAft>
              <a:buFont typeface="Wingdings" panose="05000000000000000000" pitchFamily="2" charset="2"/>
              <a:buChar char="§"/>
            </a:pPr>
            <a:r>
              <a:rPr lang="es-ES" sz="1200" b="1" u="sng" noProof="0" dirty="0">
                <a:effectLst/>
                <a:latin typeface="Arial" charset="0"/>
                <a:ea typeface="+mn-ea"/>
                <a:cs typeface="Arial" charset="0"/>
              </a:rPr>
              <a:t>Diga: </a:t>
            </a:r>
            <a:r>
              <a:rPr lang="es-ES" sz="1200" b="0" u="none" noProof="0" dirty="0">
                <a:effectLst/>
                <a:latin typeface="Arial" charset="0"/>
                <a:ea typeface="+mn-ea"/>
                <a:cs typeface="Arial" charset="0"/>
              </a:rPr>
              <a:t>Para el Medio Ambiente, los patos pueden estar </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más expuestos que las aves silvestres, ya que tienen acceso al exterior.  En el laboratorio, la respuesta inmunitaria varía en función de la especie y de la edad a la que se toman las muestras.</a:t>
            </a:r>
          </a:p>
          <a:p>
            <a:pPr marL="171450" marR="0" indent="-171450">
              <a:spcBef>
                <a:spcPts val="0"/>
              </a:spcBef>
              <a:spcAft>
                <a:spcPts val="0"/>
              </a:spcAft>
              <a:buFont typeface="Wingdings" panose="05000000000000000000" pitchFamily="2" charset="2"/>
              <a:buChar char="§"/>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ES" sz="1200" b="1" u="sng" kern="1200" noProof="0" dirty="0">
                <a:effectLst/>
                <a:latin typeface="Arial" panose="020B0604020202020204" pitchFamily="34" charset="0"/>
                <a:ea typeface="Yu Mincho" panose="02020400000000000000" pitchFamily="18" charset="-128"/>
                <a:cs typeface="Arial" panose="020B0604020202020204" pitchFamily="34" charset="0"/>
              </a:rPr>
              <a:t>Diga</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 ¿Puede alguien identificar otras razones? La edad del ave puede ser un factor. Por ejemplo, los pollos de menos de 18 semanas son menos seropositivos que los pollos adultos. Además, las condiciones de vida también pueden ser un factor.  Los pollos criados en sistemas de carroñeo tienen una mayor seroprevalencia de algunas enfermedades respiratorias.</a:t>
            </a:r>
          </a:p>
          <a:p>
            <a:pPr marL="0" marR="0" indent="0">
              <a:spcBef>
                <a:spcPts val="0"/>
              </a:spcBef>
              <a:spcAft>
                <a:spcPts val="0"/>
              </a:spcAft>
              <a:buFont typeface="Wingdings" panose="05000000000000000000" pitchFamily="2" charset="2"/>
              <a:buNone/>
            </a:pPr>
            <a:endParaRPr lang="es-ES" sz="1200" noProof="0" dirty="0">
              <a:effectLst/>
              <a:latin typeface="Arial" panose="020B0604020202020204" pitchFamily="34" charset="0"/>
              <a:ea typeface="MS Mincho" panose="02020609040205080304" pitchFamily="49" charset="-128"/>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lvl="2"/>
            <a:endParaRPr lang="es-ES" sz="1200"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3249856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cs typeface="Arial" panose="020B0604020202020204" pitchFamily="34" charset="0"/>
              </a:rPr>
              <a:t>Diga: </a:t>
            </a:r>
            <a:r>
              <a:rPr lang="es-ES" sz="1200" noProof="0" dirty="0">
                <a:effectLst/>
                <a:latin typeface="Arial" panose="020B0604020202020204" pitchFamily="34" charset="0"/>
                <a:ea typeface="MS Mincho" panose="02020609040205080304" pitchFamily="49" charset="-128"/>
                <a:cs typeface="Arial" panose="020B0604020202020204" pitchFamily="34" charset="0"/>
              </a:rPr>
              <a:t>¿Cuál podría ser la causa de los picos de enero y mayo?</a:t>
            </a:r>
          </a:p>
          <a:p>
            <a:pPr marL="171450" marR="0" indent="-171450">
              <a:spcBef>
                <a:spcPts val="0"/>
              </a:spcBef>
              <a:spcAft>
                <a:spcPts val="0"/>
              </a:spcAft>
              <a:buFont typeface="Wingdings" panose="05000000000000000000" pitchFamily="2" charset="2"/>
              <a:buChar char="§"/>
            </a:pPr>
            <a:endParaRPr lang="es-ES" sz="1200" b="1"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cs typeface="Arial" panose="020B0604020202020204" pitchFamily="34" charset="0"/>
              </a:rPr>
              <a:t>Acuse de recibo </a:t>
            </a:r>
            <a:r>
              <a:rPr lang="es-ES" sz="1200" b="0" noProof="0" dirty="0">
                <a:effectLst/>
                <a:latin typeface="Arial" panose="020B0604020202020204" pitchFamily="34" charset="0"/>
                <a:ea typeface="MS Mincho" panose="02020609040205080304" pitchFamily="49" charset="-128"/>
                <a:cs typeface="Arial" panose="020B0604020202020204" pitchFamily="34" charset="0"/>
              </a:rPr>
              <a:t>las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la respuesta.</a:t>
            </a:r>
          </a:p>
          <a:p>
            <a:pPr marL="171450" marR="0" indent="-171450">
              <a:spcBef>
                <a:spcPts val="0"/>
              </a:spcBef>
              <a:spcAft>
                <a:spcPts val="0"/>
              </a:spcAft>
              <a:buFont typeface="Wingdings" panose="05000000000000000000" pitchFamily="2" charset="2"/>
              <a:buChar char="§"/>
            </a:pPr>
            <a:endParaRPr lang="es-ES" sz="1200" b="0"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1" noProof="0" dirty="0"/>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7771874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i="0" noProof="0" dirty="0"/>
              <a:t>Notas del instructor:</a:t>
            </a:r>
          </a:p>
          <a:p>
            <a:pPr marL="0" marR="0" lvl="0" indent="0">
              <a:spcBef>
                <a:spcPts val="0"/>
              </a:spcBef>
              <a:spcAft>
                <a:spcPts val="0"/>
              </a:spcAft>
              <a:buFont typeface="Symbol" panose="05050102010706020507" pitchFamily="18" charset="2"/>
              <a:buNone/>
              <a:tabLst>
                <a:tab pos="631825" algn="l"/>
              </a:tabLst>
            </a:pPr>
            <a:endParaRPr lang="es-ES" sz="1200" b="1" i="0" kern="1200" noProof="0" dirty="0">
              <a:effectLst/>
              <a:latin typeface="Arial" charset="0"/>
              <a:ea typeface="+mn-ea"/>
              <a:cs typeface="Arial" charset="0"/>
            </a:endParaRPr>
          </a:p>
          <a:p>
            <a:pPr marL="171450" marR="0" lvl="0" indent="-171450">
              <a:spcBef>
                <a:spcPts val="0"/>
              </a:spcBef>
              <a:spcAft>
                <a:spcPts val="0"/>
              </a:spcAft>
              <a:buFont typeface="Wingdings" panose="05000000000000000000" pitchFamily="2" charset="2"/>
              <a:buChar char="§"/>
              <a:tabLst>
                <a:tab pos="631825" algn="l"/>
              </a:tabLst>
            </a:pPr>
            <a:r>
              <a:rPr lang="es-ES" sz="1200" b="1" i="0" u="sng" kern="1200" noProof="0" dirty="0">
                <a:effectLst/>
                <a:latin typeface="Arial" charset="0"/>
                <a:ea typeface="+mn-ea"/>
                <a:cs typeface="Arial" charset="0"/>
              </a:rPr>
              <a:t>Diga: </a:t>
            </a:r>
            <a:r>
              <a:rPr lang="es-ES" sz="1200" b="0" i="0" kern="1200" noProof="0" dirty="0">
                <a:effectLst/>
                <a:latin typeface="Arial" charset="0"/>
                <a:ea typeface="+mn-ea"/>
                <a:cs typeface="Arial" charset="0"/>
              </a:rPr>
              <a:t>Los picos en enero y mayo podrían deberse a la </a:t>
            </a:r>
            <a:r>
              <a:rPr lang="es-ES" sz="1200" i="0" kern="1200" noProof="0" dirty="0">
                <a:effectLst/>
                <a:latin typeface="Arial" panose="020B0604020202020204" pitchFamily="34" charset="0"/>
                <a:ea typeface="Yu Mincho" panose="02020400000000000000" pitchFamily="18" charset="-128"/>
                <a:cs typeface="Arial" panose="020B0604020202020204" pitchFamily="34" charset="0"/>
              </a:rPr>
              <a:t>exposición a aves silvestres durante la migración, a cambios en el alojamiento debidos a la estacionalidad y a la introducción de nuevas aves en las bandadas.</a:t>
            </a:r>
          </a:p>
          <a:p>
            <a:pPr marL="171450" marR="0" lvl="0" indent="-171450">
              <a:spcBef>
                <a:spcPts val="0"/>
              </a:spcBef>
              <a:spcAft>
                <a:spcPts val="0"/>
              </a:spcAft>
              <a:buFont typeface="Wingdings" panose="05000000000000000000" pitchFamily="2" charset="2"/>
              <a:buChar char="§"/>
              <a:tabLst>
                <a:tab pos="631825" algn="l"/>
              </a:tabLst>
            </a:pPr>
            <a:endParaRPr lang="es-ES" sz="1200" i="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spcBef>
                <a:spcPts val="0"/>
              </a:spcBef>
              <a:spcAft>
                <a:spcPts val="0"/>
              </a:spcAft>
              <a:buFont typeface="Wingdings" panose="05000000000000000000" pitchFamily="2" charset="2"/>
              <a:buChar char="§"/>
              <a:tabLst>
                <a:tab pos="631825" algn="l"/>
              </a:tabLst>
            </a:pPr>
            <a:r>
              <a:rPr lang="es-ES" sz="1200" b="1" i="0" u="sng" kern="1200" noProof="0" dirty="0">
                <a:effectLst/>
                <a:latin typeface="Arial" panose="020B0604020202020204" pitchFamily="34" charset="0"/>
                <a:ea typeface="Yu Mincho" panose="02020400000000000000" pitchFamily="18" charset="-128"/>
                <a:cs typeface="Arial" panose="020B0604020202020204" pitchFamily="34" charset="0"/>
              </a:rPr>
              <a:t>Pregunte: </a:t>
            </a:r>
            <a:r>
              <a:rPr lang="es-ES" sz="1200" i="0" kern="1200" noProof="0" dirty="0">
                <a:effectLst/>
                <a:latin typeface="Arial" panose="020B0604020202020204" pitchFamily="34" charset="0"/>
                <a:ea typeface="Yu Mincho" panose="02020400000000000000" pitchFamily="18" charset="-128"/>
                <a:cs typeface="Arial" panose="020B0604020202020204" pitchFamily="34" charset="0"/>
              </a:rPr>
              <a:t>¿Cuáles podrían ser otras causas o motivos de los picos? </a:t>
            </a:r>
          </a:p>
          <a:p>
            <a:pPr marL="171450" marR="0" lvl="0" indent="-171450">
              <a:spcBef>
                <a:spcPts val="0"/>
              </a:spcBef>
              <a:spcAft>
                <a:spcPts val="0"/>
              </a:spcAft>
              <a:buFont typeface="Wingdings" panose="05000000000000000000" pitchFamily="2" charset="2"/>
              <a:buChar char="§"/>
              <a:tabLst>
                <a:tab pos="631825" algn="l"/>
              </a:tabLst>
            </a:pPr>
            <a:endParaRPr lang="es-ES" sz="1200" i="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spcBef>
                <a:spcPts val="0"/>
              </a:spcBef>
              <a:spcAft>
                <a:spcPts val="0"/>
              </a:spcAft>
              <a:buFont typeface="Wingdings" panose="05000000000000000000" pitchFamily="2" charset="2"/>
              <a:buChar char="§"/>
              <a:tabLst>
                <a:tab pos="631825" algn="l"/>
              </a:tabLst>
            </a:pPr>
            <a:r>
              <a:rPr lang="es-ES" sz="1200" b="1" i="0" u="sng" kern="1200" noProof="0" dirty="0">
                <a:effectLst/>
                <a:latin typeface="Arial" panose="020B0604020202020204" pitchFamily="34" charset="0"/>
                <a:ea typeface="Yu Mincho" panose="02020400000000000000" pitchFamily="18" charset="-128"/>
                <a:cs typeface="Arial" panose="020B0604020202020204" pitchFamily="34" charset="0"/>
              </a:rPr>
              <a:t>Acuse recibo de la</a:t>
            </a:r>
            <a:r>
              <a:rPr lang="es-ES" sz="1200" i="0" kern="1200" noProof="0" dirty="0">
                <a:effectLst/>
                <a:latin typeface="Arial" panose="020B0604020202020204" pitchFamily="34" charset="0"/>
                <a:ea typeface="Yu Mincho" panose="02020400000000000000" pitchFamily="18" charset="-128"/>
                <a:cs typeface="Arial" panose="020B0604020202020204" pitchFamily="34" charset="0"/>
              </a:rPr>
              <a:t>(s) respuesta(s).</a:t>
            </a:r>
            <a:endParaRPr lang="es-ES" sz="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1"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0" i="1" noProof="0" dirty="0"/>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2516147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noProof="0" dirty="0"/>
          </a:p>
          <a:p>
            <a:r>
              <a:rPr lang="es-ES" sz="1200" b="1" u="sng" noProof="0" dirty="0"/>
              <a:t>Diga: </a:t>
            </a:r>
            <a:r>
              <a:rPr lang="es-ES" sz="1800" noProof="0" dirty="0"/>
              <a:t>En esta zona de Vietnam, la cosecha de arroz tiene lugar en enero y mayo, y los agricultores pueden permitir que los patos entren en los arrozales. </a:t>
            </a:r>
          </a:p>
          <a:p>
            <a:r>
              <a:rPr lang="es-ES" sz="1800" noProof="0" dirty="0"/>
              <a:t>Durante este tiempo, los patos comen plagas como malas hierbas e insectos que suponen una amenaza para la producción de arroz. </a:t>
            </a:r>
          </a:p>
          <a:p>
            <a:r>
              <a:rPr lang="es-ES" sz="1800" noProof="0" dirty="0"/>
              <a:t>Como resultado de su deambular por los arrozales, los patos reciben una mayor exposición a la población de aves silvestres durante estos meses, lo que probablemente conduce a niveles más altos de anticuerpos. </a:t>
            </a:r>
          </a:p>
          <a:p>
            <a:pPr marL="171450" indent="-171450">
              <a:buFont typeface="Wingdings" panose="05000000000000000000" pitchFamily="2" charset="2"/>
              <a:buChar char="§"/>
            </a:pPr>
            <a:endParaRPr lang="es-ES" sz="1200" noProof="0" dirty="0"/>
          </a:p>
          <a:p>
            <a:pPr marL="0" indent="0">
              <a:buFont typeface="Wingdings" panose="05000000000000000000" pitchFamily="2" charset="2"/>
              <a:buNone/>
            </a:pPr>
            <a:endParaRPr lang="es-ES" sz="1200"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115</a:t>
            </a:fld>
            <a:endParaRPr lang="en-US" altLang="en-US"/>
          </a:p>
        </p:txBody>
      </p:sp>
    </p:spTree>
    <p:extLst>
      <p:ext uri="{BB962C8B-B14F-4D97-AF65-F5344CB8AC3E}">
        <p14:creationId xmlns:p14="http://schemas.microsoft.com/office/powerpoint/2010/main" val="394969479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lnSpc>
                <a:spcPct val="107000"/>
              </a:lnSpc>
              <a:spcBef>
                <a:spcPts val="0"/>
              </a:spcBef>
              <a:spcAft>
                <a:spcPts val="800"/>
              </a:spcAft>
              <a:buFont typeface="Wingdings" panose="05000000000000000000" pitchFamily="2" charset="2"/>
              <a:buChar char="§"/>
            </a:pPr>
            <a:r>
              <a:rPr lang="es-ES" sz="1200" b="1" u="sng" noProof="0" dirty="0">
                <a:effectLst/>
                <a:latin typeface="Arial" panose="020B0604020202020204" pitchFamily="34" charset="0"/>
                <a:ea typeface="Calibri" panose="020F0502020204030204" pitchFamily="34" charset="0"/>
              </a:rPr>
              <a:t>Diga: el gráfico</a:t>
            </a:r>
            <a:r>
              <a:rPr lang="es-ES" sz="1200" b="1" noProof="0" dirty="0">
                <a:effectLst/>
                <a:latin typeface="Arial" panose="020B0604020202020204" pitchFamily="34" charset="0"/>
                <a:ea typeface="Calibri" panose="020F0502020204030204" pitchFamily="34" charset="0"/>
              </a:rPr>
              <a:t> 5 </a:t>
            </a:r>
            <a:r>
              <a:rPr lang="es-ES" sz="1200" noProof="0" dirty="0">
                <a:effectLst/>
                <a:latin typeface="Arial" panose="020B0604020202020204" pitchFamily="34" charset="0"/>
                <a:ea typeface="Calibri" panose="020F0502020204030204" pitchFamily="34" charset="0"/>
              </a:rPr>
              <a:t>muestra la prevalencia de anticuerpos H5 en patos </a:t>
            </a:r>
            <a:r>
              <a:rPr lang="es-ES" sz="1200" b="1" noProof="0" dirty="0">
                <a:effectLst/>
                <a:latin typeface="Arial" panose="020B0604020202020204" pitchFamily="34" charset="0"/>
                <a:ea typeface="Calibri" panose="020F0502020204030204" pitchFamily="34" charset="0"/>
              </a:rPr>
              <a:t>vacunados </a:t>
            </a:r>
            <a:r>
              <a:rPr lang="es-ES" sz="1200" noProof="0" dirty="0">
                <a:effectLst/>
                <a:latin typeface="Arial" panose="020B0604020202020204" pitchFamily="34" charset="0"/>
                <a:ea typeface="Calibri" panose="020F0502020204030204" pitchFamily="34" charset="0"/>
              </a:rPr>
              <a:t>(</a:t>
            </a:r>
            <a:r>
              <a:rPr lang="es-ES" sz="1200" kern="1200" noProof="0" dirty="0">
                <a:solidFill>
                  <a:srgbClr val="000000"/>
                </a:solidFill>
                <a:effectLst/>
                <a:latin typeface="Arial" panose="020B0604020202020204" pitchFamily="34" charset="0"/>
                <a:ea typeface="Yu Mincho" panose="02020400000000000000" pitchFamily="18" charset="-128"/>
              </a:rPr>
              <a:t>línea continua color naranja</a:t>
            </a:r>
            <a:r>
              <a:rPr lang="es-ES" sz="1200" noProof="0" dirty="0">
                <a:effectLst/>
                <a:latin typeface="Arial" panose="020B0604020202020204" pitchFamily="34" charset="0"/>
                <a:ea typeface="Calibri" panose="020F0502020204030204" pitchFamily="34" charset="0"/>
              </a:rPr>
              <a:t>) y pollos domésticos (</a:t>
            </a:r>
            <a:r>
              <a:rPr lang="es-ES" sz="1200" kern="1200" noProof="0" dirty="0">
                <a:solidFill>
                  <a:srgbClr val="000000"/>
                </a:solidFill>
                <a:effectLst/>
                <a:latin typeface="Arial" panose="020B0604020202020204" pitchFamily="34" charset="0"/>
                <a:ea typeface="Yu Mincho" panose="02020400000000000000" pitchFamily="18" charset="-128"/>
              </a:rPr>
              <a:t>línea </a:t>
            </a:r>
            <a:r>
              <a:rPr lang="es-ES" sz="1200" noProof="0" dirty="0">
                <a:effectLst/>
                <a:latin typeface="Arial" panose="020B0604020202020204" pitchFamily="34" charset="0"/>
                <a:ea typeface="Calibri" panose="020F0502020204030204" pitchFamily="34" charset="0"/>
              </a:rPr>
              <a:t>continua color azul) de mayo de 2021 a mayo de 2022. Las campañas de vacunación se realizaron en septiembre y abril. La prevalencia durante el periodo de estudio fue del 54% (IC 95%: 39;69) para los patos y del 56% (IC 95%: 47;64) para los pollos.</a:t>
            </a:r>
            <a:endParaRPr lang="es-ES" sz="1200" noProof="0" dirty="0">
              <a:effectLst/>
              <a:latin typeface="Arial" panose="020B0604020202020204" pitchFamily="34" charset="0"/>
              <a:ea typeface="MS Mincho" panose="02020609040205080304" pitchFamily="49"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1"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116</a:t>
            </a:fld>
            <a:endParaRPr lang="en-US" altLang="en-US"/>
          </a:p>
        </p:txBody>
      </p:sp>
    </p:spTree>
    <p:extLst>
      <p:ext uri="{BB962C8B-B14F-4D97-AF65-F5344CB8AC3E}">
        <p14:creationId xmlns:p14="http://schemas.microsoft.com/office/powerpoint/2010/main" val="403201653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latin typeface="Arial" panose="020B0604020202020204" pitchFamily="34" charset="0"/>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ES" sz="1200" b="1" u="sng" kern="1200" noProof="0" dirty="0">
                <a:effectLst/>
                <a:latin typeface="Arial" panose="020B0604020202020204" pitchFamily="34" charset="0"/>
                <a:ea typeface="MS Mincho" panose="02020609040205080304" pitchFamily="49" charset="-128"/>
                <a:cs typeface="Arial" panose="020B0604020202020204" pitchFamily="34" charset="0"/>
              </a:rPr>
              <a:t>Pregunta: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¿La vacunación aumentó la seroprevalencia de anticuerpos en comparación con los no vacunados en pollos? ¿En los patos?  </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¿Fue similar la respuesta de los anticuerpos en las dos especies?</a:t>
            </a:r>
          </a:p>
          <a:p>
            <a:pPr marL="171450" marR="0" indent="-171450">
              <a:spcBef>
                <a:spcPts val="0"/>
              </a:spcBef>
              <a:spcAft>
                <a:spcPts val="0"/>
              </a:spcAft>
              <a:buFont typeface="Wingdings" panose="05000000000000000000" pitchFamily="2" charset="2"/>
              <a:buChar char="§"/>
            </a:pPr>
            <a:endParaRPr lang="es-ES" sz="1200" b="1"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cs typeface="Arial" panose="020B0604020202020204" pitchFamily="34" charset="0"/>
              </a:rPr>
              <a:t>Acuse de recibo de </a:t>
            </a:r>
            <a:r>
              <a:rPr lang="es-ES" sz="1200" b="0" noProof="0" dirty="0">
                <a:effectLst/>
                <a:latin typeface="Arial" panose="020B0604020202020204" pitchFamily="34" charset="0"/>
                <a:ea typeface="MS Mincho" panose="02020609040205080304" pitchFamily="49" charset="-128"/>
                <a:cs typeface="Arial" panose="020B0604020202020204" pitchFamily="34" charset="0"/>
              </a:rPr>
              <a:t>las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la respuesta.</a:t>
            </a:r>
          </a:p>
          <a:p>
            <a:pPr marL="171450" marR="0" indent="-171450">
              <a:spcBef>
                <a:spcPts val="0"/>
              </a:spcBef>
              <a:spcAft>
                <a:spcPts val="0"/>
              </a:spcAft>
              <a:buFont typeface="Wingdings" panose="05000000000000000000" pitchFamily="2" charset="2"/>
              <a:buChar char="§"/>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0" marR="0">
              <a:spcBef>
                <a:spcPts val="670"/>
              </a:spcBef>
              <a:spcAft>
                <a:spcPts val="0"/>
              </a:spcAft>
            </a:pPr>
            <a:endParaRPr lang="es-ES" sz="1800" noProof="0" dirty="0">
              <a:effectLst/>
              <a:latin typeface="Arial" panose="020B0604020202020204" pitchFamily="34" charset="0"/>
              <a:ea typeface="Times New Roman" panose="02020603050405020304" pitchFamily="18" charset="0"/>
            </a:endParaRPr>
          </a:p>
          <a:p>
            <a:pPr marL="0" marR="0">
              <a:spcBef>
                <a:spcPts val="670"/>
              </a:spcBef>
              <a:spcAft>
                <a:spcPts val="0"/>
              </a:spcAft>
            </a:pPr>
            <a:endParaRPr lang="es-ES" sz="1800" noProof="0" dirty="0">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1"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6461373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latin typeface="Arial" panose="020B0604020202020204" pitchFamily="34" charset="0"/>
                <a:cs typeface="Arial" panose="020B0604020202020204" pitchFamily="34"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i="0" kern="1200" noProof="0" dirty="0">
                <a:effectLst/>
                <a:latin typeface="Arial" panose="020B0604020202020204" pitchFamily="34" charset="0"/>
                <a:ea typeface="Yu Mincho" panose="02020400000000000000" pitchFamily="18" charset="-128"/>
                <a:cs typeface="Arial" panose="020B0604020202020204" pitchFamily="34" charset="0"/>
              </a:rPr>
              <a:t>&lt;CLICK&gt; </a:t>
            </a: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endParaRPr lang="es-ES" sz="1200" b="1" i="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i="0" u="sng" kern="1200" noProof="0" dirty="0" err="1">
                <a:effectLst/>
                <a:latin typeface="Arial" panose="020B0604020202020204" pitchFamily="34" charset="0"/>
                <a:ea typeface="Yu Mincho" panose="02020400000000000000" pitchFamily="18" charset="-128"/>
                <a:cs typeface="Arial" panose="020B0604020202020204" pitchFamily="34" charset="0"/>
              </a:rPr>
              <a:t>Say</a:t>
            </a:r>
            <a:r>
              <a:rPr lang="es-ES" sz="1200" b="1" i="0" u="sng" kern="1200" noProof="0" dirty="0">
                <a:effectLst/>
                <a:latin typeface="Arial" panose="020B0604020202020204" pitchFamily="34" charset="0"/>
                <a:ea typeface="Yu Mincho" panose="02020400000000000000" pitchFamily="18" charset="-128"/>
                <a:cs typeface="Arial" panose="020B0604020202020204" pitchFamily="34" charset="0"/>
              </a:rPr>
              <a:t>: </a:t>
            </a:r>
            <a:r>
              <a:rPr lang="es-ES" sz="1200" i="0" kern="1200" noProof="0" dirty="0">
                <a:effectLst/>
                <a:latin typeface="Arial" panose="020B0604020202020204" pitchFamily="34" charset="0"/>
                <a:ea typeface="Yu Mincho" panose="02020400000000000000" pitchFamily="18" charset="-128"/>
                <a:cs typeface="Arial" panose="020B0604020202020204" pitchFamily="34" charset="0"/>
              </a:rPr>
              <a:t>Pollos: Gran aumento; del 19% al 56%, y Patos:</a:t>
            </a:r>
            <a:r>
              <a:rPr lang="es-ES" sz="1200" i="0" kern="1200" noProof="0" dirty="0">
                <a:effectLst/>
                <a:latin typeface="Arial" panose="020B0604020202020204" pitchFamily="34" charset="0"/>
                <a:ea typeface="MS Mincho" panose="02020609040205080304" pitchFamily="49" charset="-128"/>
                <a:cs typeface="Arial" panose="020B0604020202020204" pitchFamily="34" charset="0"/>
              </a:rPr>
              <a:t> Aumento moderado; del 42% al 54%</a:t>
            </a:r>
            <a:r>
              <a:rPr lang="es-ES" sz="1200" i="0" kern="1200" noProof="0" dirty="0">
                <a:effectLst/>
                <a:latin typeface="Arial" panose="020B0604020202020204" pitchFamily="34" charset="0"/>
                <a:ea typeface="Yu Mincho" panose="02020400000000000000" pitchFamily="18" charset="-128"/>
                <a:cs typeface="Arial" panose="020B0604020202020204" pitchFamily="34" charset="0"/>
              </a:rPr>
              <a:t>.</a:t>
            </a:r>
            <a:endParaRPr lang="es-ES" sz="1200" i="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endParaRPr lang="es-ES" sz="1200" b="1" i="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defRPr/>
            </a:pPr>
            <a:r>
              <a:rPr lang="es-ES" sz="1200" b="1" i="0" kern="1200" noProof="0" dirty="0">
                <a:effectLst/>
                <a:latin typeface="Arial" panose="020B0604020202020204" pitchFamily="34" charset="0"/>
                <a:ea typeface="Yu Mincho" panose="02020400000000000000" pitchFamily="18" charset="-128"/>
                <a:cs typeface="Arial" panose="020B0604020202020204" pitchFamily="34" charset="0"/>
              </a:rPr>
              <a:t>&lt;CLICK&gt; </a:t>
            </a:r>
          </a:p>
          <a:p>
            <a:pPr marL="0" marR="0" lvl="0" indent="0" algn="l" defTabSz="914400" rtl="0" eaLnBrk="0" fontAlgn="base" latinLnBrk="0" hangingPunct="0">
              <a:lnSpc>
                <a:spcPct val="100000"/>
              </a:lnSpc>
              <a:spcBef>
                <a:spcPts val="0"/>
              </a:spcBef>
              <a:spcAft>
                <a:spcPts val="0"/>
              </a:spcAft>
              <a:buClrTx/>
              <a:buSzTx/>
              <a:buFont typeface="Wingdings" panose="05000000000000000000" pitchFamily="2" charset="2"/>
              <a:buNone/>
              <a:tabLst/>
              <a:defRPr/>
            </a:pPr>
            <a:endParaRPr lang="es-ES" sz="1200" b="1" i="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indent="-171450">
              <a:spcBef>
                <a:spcPts val="670"/>
              </a:spcBef>
              <a:spcAft>
                <a:spcPts val="0"/>
              </a:spcAft>
              <a:buFont typeface="Wingdings" panose="05000000000000000000" pitchFamily="2" charset="2"/>
              <a:buChar char="§"/>
            </a:pPr>
            <a:r>
              <a:rPr lang="es-ES" sz="1200" b="1" i="0" u="sng" noProof="0" dirty="0">
                <a:effectLst/>
                <a:latin typeface="Arial" panose="020B0604020202020204" pitchFamily="34" charset="0"/>
                <a:ea typeface="MS Mincho" panose="02020609040205080304" pitchFamily="49" charset="-128"/>
                <a:cs typeface="Arial" panose="020B0604020202020204" pitchFamily="34" charset="0"/>
              </a:rPr>
              <a:t>Diga: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Sí, la respuesta de anticuerpos fue similar en ambas especies, excepto en mayo de 2022.</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1"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58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lvl="2"/>
            <a:endParaRPr lang="es-ES" sz="1200" noProof="0" dirty="0"/>
          </a:p>
          <a:p>
            <a:pPr marL="171450" marR="0" indent="-171450">
              <a:spcBef>
                <a:spcPts val="0"/>
              </a:spcBef>
              <a:spcAft>
                <a:spcPts val="0"/>
              </a:spcAft>
              <a:buFont typeface="Wingdings" panose="05000000000000000000" pitchFamily="2" charset="2"/>
              <a:buChar char="§"/>
            </a:pPr>
            <a:r>
              <a:rPr lang="es-ES" sz="1200" b="1" u="sng" kern="1200" noProof="0" dirty="0">
                <a:effectLst/>
                <a:latin typeface="Arial" panose="020B0604020202020204" pitchFamily="34" charset="0"/>
                <a:ea typeface="MS Mincho" panose="02020609040205080304" pitchFamily="49" charset="-128"/>
                <a:cs typeface="Arial" panose="020B0604020202020204" pitchFamily="34" charset="0"/>
              </a:rPr>
              <a:t>Diga</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 ¿Debe recomendarse la vacunación de los rebaños? </a:t>
            </a:r>
          </a:p>
          <a:p>
            <a:pPr marL="171450" marR="0" indent="-171450">
              <a:spcBef>
                <a:spcPts val="0"/>
              </a:spcBef>
              <a:spcAft>
                <a:spcPts val="0"/>
              </a:spcAft>
              <a:buFont typeface="Wingdings" panose="05000000000000000000" pitchFamily="2" charset="2"/>
              <a:buChar char="§"/>
            </a:pPr>
            <a:endParaRPr lang="es-ES" sz="1200" kern="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pPr>
            <a:r>
              <a:rPr lang="es-ES" sz="1200" b="1" u="sng" kern="1200" noProof="0" dirty="0">
                <a:effectLst/>
                <a:latin typeface="Arial" panose="020B0604020202020204" pitchFamily="34" charset="0"/>
                <a:ea typeface="MS Mincho" panose="02020609040205080304" pitchFamily="49" charset="-128"/>
                <a:cs typeface="Arial" panose="020B0604020202020204" pitchFamily="34" charset="0"/>
              </a:rPr>
              <a:t>Acuse recibo de la</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(s) respuesta(s).</a:t>
            </a:r>
            <a:endParaRPr lang="es-ES" sz="1200" noProof="0" dirty="0">
              <a:effectLst/>
              <a:latin typeface="Arial" panose="020B0604020202020204" pitchFamily="34" charset="0"/>
              <a:ea typeface="MS Mincho" panose="02020609040205080304" pitchFamily="49" charset="-128"/>
              <a:cs typeface="Arial" panose="020B0604020202020204" pitchFamily="34" charset="0"/>
            </a:endParaRPr>
          </a:p>
          <a:p>
            <a:pPr marL="0" marR="0">
              <a:spcBef>
                <a:spcPts val="0"/>
              </a:spcBef>
              <a:spcAft>
                <a:spcPts val="0"/>
              </a:spcAft>
              <a:tabLst>
                <a:tab pos="631825" algn="l"/>
              </a:tabLst>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631825" algn="l"/>
              </a:tabLst>
            </a:pPr>
            <a:r>
              <a:rPr lang="es-ES" sz="1200" b="1" u="sng" kern="1200" noProof="0" dirty="0">
                <a:effectLst/>
                <a:latin typeface="Arial" panose="020B0604020202020204" pitchFamily="34" charset="0"/>
                <a:ea typeface="Yu Mincho" panose="02020400000000000000" pitchFamily="18" charset="-128"/>
                <a:cs typeface="Arial" panose="020B0604020202020204" pitchFamily="34" charset="0"/>
              </a:rPr>
              <a:t>Diga</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 ¿Se realizan las campañas de vacunación en el momento adecuado? </a:t>
            </a:r>
          </a:p>
          <a:p>
            <a:pPr marL="171450" marR="0" indent="-171450">
              <a:spcBef>
                <a:spcPts val="0"/>
              </a:spcBef>
              <a:spcAft>
                <a:spcPts val="0"/>
              </a:spcAft>
              <a:buFont typeface="Wingdings" panose="05000000000000000000" pitchFamily="2" charset="2"/>
              <a:buChar char="§"/>
              <a:tabLst>
                <a:tab pos="631825" algn="l"/>
              </a:tabLst>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tab pos="631825" algn="l"/>
              </a:tabLst>
              <a:defRPr/>
            </a:pPr>
            <a:r>
              <a:rPr lang="es-ES" sz="1200" b="1" kern="1200" noProof="0" dirty="0">
                <a:effectLst/>
                <a:latin typeface="Arial" panose="020B0604020202020204" pitchFamily="34" charset="0"/>
                <a:ea typeface="MS Mincho" panose="02020609040205080304" pitchFamily="49" charset="-128"/>
                <a:cs typeface="Arial" panose="020B0604020202020204" pitchFamily="34" charset="0"/>
              </a:rPr>
              <a:t>&lt;CLICK&gt;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a la siguiente diapositiva para ver las respuestas.</a:t>
            </a:r>
            <a:endParaRPr lang="es-ES" sz="1200" noProof="0" dirty="0">
              <a:effectLst/>
              <a:latin typeface="Arial" panose="020B0604020202020204" pitchFamily="34" charset="0"/>
              <a:ea typeface="MS Mincho" panose="02020609040205080304" pitchFamily="49"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631825" algn="l"/>
              </a:tabLst>
            </a:pPr>
            <a:endParaRPr lang="es-ES" sz="1200" noProof="0" dirty="0">
              <a:effectLst/>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119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56661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
            </a:pPr>
            <a:r>
              <a:rPr lang="es-ES" sz="1200" b="1" u="sng" noProof="0" dirty="0"/>
              <a:t>Diga: </a:t>
            </a:r>
            <a:r>
              <a:rPr lang="es-ES" sz="1200" b="0" noProof="0" dirty="0"/>
              <a:t>¡Todas!</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t>Esta diapositiva responde a la pregunta NO. 3 de la diapositiva anterior (</a:t>
            </a:r>
            <a:r>
              <a:rPr lang="es-ES" sz="1200" i="1" noProof="0" dirty="0">
                <a:effectLst/>
                <a:latin typeface="Arial" panose="020B0604020202020204" pitchFamily="34" charset="0"/>
                <a:ea typeface="MS Mincho" panose="02020609040205080304" pitchFamily="49" charset="-128"/>
              </a:rPr>
              <a:t>¿Cuál de los pasos del ciclo de vigilancia debe realizarse a nivel de distrito?</a:t>
            </a:r>
            <a:r>
              <a:rPr lang="es-ES" sz="1200" b="1" i="1" noProof="0" dirty="0"/>
              <a:t>). Refuerce las respuestas de los participantes que coincidan con esta respuesta.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p>
          <a:p>
            <a:pPr marL="171450" marR="0" indent="-171450">
              <a:spcBef>
                <a:spcPts val="0"/>
              </a:spcBef>
              <a:spcAft>
                <a:spcPts val="0"/>
              </a:spcAft>
              <a:buFont typeface="Wingdings" panose="05000000000000000000" pitchFamily="2" charset="2"/>
              <a:buChar char="§"/>
              <a:tabLst>
                <a:tab pos="841375" algn="l"/>
              </a:tabLst>
            </a:pPr>
            <a:r>
              <a:rPr lang="es-ES" sz="1200" b="1" i="1" u="sng" noProof="0" dirty="0">
                <a:effectLst/>
                <a:latin typeface="Arial" panose="020B0604020202020204" pitchFamily="34" charset="0"/>
                <a:ea typeface="MS Mincho" panose="02020609040205080304" pitchFamily="49" charset="-128"/>
              </a:rPr>
              <a:t>Diga: </a:t>
            </a:r>
            <a:r>
              <a:rPr lang="es-MX" sz="1200" dirty="0"/>
              <a:t>A nivel de distrito deben realizarse todas las etapas del ciclo de vigilancia epidemiológica, ya que es el nivel operativo clave del sistema.</a:t>
            </a:r>
          </a:p>
          <a:p>
            <a:pPr marL="171450" marR="0" indent="-171450">
              <a:spcBef>
                <a:spcPts val="0"/>
              </a:spcBef>
              <a:spcAft>
                <a:spcPts val="0"/>
              </a:spcAft>
              <a:buFont typeface="Wingdings" panose="05000000000000000000" pitchFamily="2" charset="2"/>
              <a:buChar char="§"/>
              <a:tabLst>
                <a:tab pos="841375" algn="l"/>
              </a:tabLst>
            </a:pPr>
            <a:endParaRPr lang="es-MX" sz="1200" dirty="0"/>
          </a:p>
          <a:p>
            <a:pPr marL="171450" marR="0" indent="-171450">
              <a:spcBef>
                <a:spcPts val="0"/>
              </a:spcBef>
              <a:spcAft>
                <a:spcPts val="0"/>
              </a:spcAft>
              <a:buFont typeface="Wingdings" panose="05000000000000000000" pitchFamily="2" charset="2"/>
              <a:buChar char="§"/>
              <a:tabLst>
                <a:tab pos="841375" algn="l"/>
              </a:tabLst>
            </a:pPr>
            <a:r>
              <a:rPr lang="es-MX" sz="1200" b="1" i="1" u="sng" noProof="0" dirty="0">
                <a:effectLst/>
                <a:latin typeface="Arial" panose="020B0604020202020204" pitchFamily="34" charset="0"/>
                <a:ea typeface="MS Mincho" panose="02020609040205080304" pitchFamily="49" charset="-128"/>
              </a:rPr>
              <a:t>Diga:</a:t>
            </a:r>
            <a:r>
              <a:rPr lang="es-MX" sz="1200" b="0" i="1" u="none" noProof="0" dirty="0">
                <a:effectLst/>
                <a:latin typeface="Arial" panose="020B0604020202020204" pitchFamily="34" charset="0"/>
                <a:ea typeface="MS Mincho" panose="02020609040205080304" pitchFamily="49" charset="-128"/>
              </a:rPr>
              <a:t> T</a:t>
            </a:r>
            <a:r>
              <a:rPr lang="es-MX" sz="1200" dirty="0"/>
              <a:t>odas las etapas son esenciales e interdependientes: la vigilancia es un ciclo continuo, y omitir una etapa debilita la capacidad de respuesta del sistema a nivel distrital.</a:t>
            </a:r>
            <a:endParaRPr lang="es-ES" sz="1200" b="0" i="1" u="none"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p>
          <a:p>
            <a:pPr lvl="0"/>
            <a:endParaRPr lang="es-ES" sz="16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423337759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noProof="0" dirty="0"/>
          </a:p>
          <a:p>
            <a:pPr marL="171450" marR="0" indent="-171450">
              <a:spcBef>
                <a:spcPts val="0"/>
              </a:spcBef>
              <a:spcAft>
                <a:spcPts val="0"/>
              </a:spcAft>
              <a:buFont typeface="Wingdings" panose="05000000000000000000" pitchFamily="2" charset="2"/>
              <a:buChar char="§"/>
              <a:tabLst>
                <a:tab pos="631825" algn="l"/>
              </a:tabLst>
            </a:pPr>
            <a:r>
              <a:rPr lang="es-ES" sz="1200" b="1" u="none" kern="1200" noProof="0" dirty="0">
                <a:effectLst/>
                <a:latin typeface="Arial" panose="020B0604020202020204" pitchFamily="34" charset="0"/>
                <a:ea typeface="Yu Mincho" panose="02020400000000000000" pitchFamily="18" charset="-128"/>
                <a:cs typeface="Arial" panose="020B0604020202020204" pitchFamily="34" charset="0"/>
              </a:rPr>
              <a:t>&lt;CLICK&gt;</a:t>
            </a:r>
          </a:p>
          <a:p>
            <a:pPr marL="0" marR="0" indent="0">
              <a:spcBef>
                <a:spcPts val="0"/>
              </a:spcBef>
              <a:spcAft>
                <a:spcPts val="0"/>
              </a:spcAft>
              <a:buFont typeface="Wingdings" panose="05000000000000000000" pitchFamily="2" charset="2"/>
              <a:buNone/>
              <a:tabLst>
                <a:tab pos="631825" algn="l"/>
              </a:tabLst>
            </a:pPr>
            <a:endParaRPr lang="es-ES" sz="1200" b="1" u="none"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631825" algn="l"/>
              </a:tabLst>
            </a:pPr>
            <a:r>
              <a:rPr lang="es-ES" sz="1200" b="1" u="sng" kern="1200" noProof="0" dirty="0">
                <a:effectLst/>
                <a:latin typeface="Arial" panose="020B0604020202020204" pitchFamily="34" charset="0"/>
                <a:ea typeface="Yu Mincho" panose="02020400000000000000" pitchFamily="18" charset="-128"/>
                <a:cs typeface="Arial" panose="020B0604020202020204" pitchFamily="34" charset="0"/>
              </a:rPr>
              <a:t>Diga: </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La vacunación indujo una respuesta de anticuerpos en ambas especies, por lo que puede ser una medida adecuada para la prevención y el control de los brotes.</a:t>
            </a:r>
          </a:p>
          <a:p>
            <a:pPr marL="171450" marR="0" indent="-171450">
              <a:spcBef>
                <a:spcPts val="0"/>
              </a:spcBef>
              <a:spcAft>
                <a:spcPts val="0"/>
              </a:spcAft>
              <a:buFont typeface="Wingdings" panose="05000000000000000000" pitchFamily="2" charset="2"/>
              <a:buChar char="§"/>
              <a:tabLst>
                <a:tab pos="631825" algn="l"/>
              </a:tabLst>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tab pos="631825" algn="l"/>
              </a:tabLst>
              <a:defRPr/>
            </a:pPr>
            <a:r>
              <a:rPr lang="es-ES" sz="1200" b="1" u="none" kern="1200" noProof="0" dirty="0">
                <a:effectLst/>
                <a:latin typeface="Arial" panose="020B0604020202020204" pitchFamily="34" charset="0"/>
                <a:ea typeface="Yu Mincho" panose="02020400000000000000" pitchFamily="18" charset="-128"/>
                <a:cs typeface="Arial" panose="020B0604020202020204" pitchFamily="34" charset="0"/>
              </a:rPr>
              <a:t>&lt;CLICK&gt;</a:t>
            </a:r>
          </a:p>
          <a:p>
            <a:pPr marL="171450" marR="0" indent="-171450">
              <a:spcBef>
                <a:spcPts val="0"/>
              </a:spcBef>
              <a:spcAft>
                <a:spcPts val="0"/>
              </a:spcAft>
              <a:buFont typeface="Wingdings" panose="05000000000000000000" pitchFamily="2" charset="2"/>
              <a:buChar char="§"/>
              <a:tabLst>
                <a:tab pos="631825" algn="l"/>
              </a:tabLst>
            </a:pPr>
            <a:endParaRPr lang="es-ES" sz="1200" kern="120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631825" algn="l"/>
              </a:tabLst>
            </a:pPr>
            <a:r>
              <a:rPr lang="es-ES" sz="1200" b="1" u="sng" kern="1200" noProof="0" dirty="0">
                <a:effectLst/>
                <a:latin typeface="Arial" panose="020B0604020202020204" pitchFamily="34" charset="0"/>
                <a:ea typeface="Yu Mincho" panose="02020400000000000000" pitchFamily="18" charset="-128"/>
                <a:cs typeface="Arial" panose="020B0604020202020204" pitchFamily="34" charset="0"/>
              </a:rPr>
              <a:t>Decir: </a:t>
            </a:r>
            <a:r>
              <a:rPr lang="es-ES" sz="1200" kern="1200" noProof="0" dirty="0">
                <a:effectLst/>
                <a:latin typeface="Arial" panose="020B0604020202020204" pitchFamily="34" charset="0"/>
                <a:ea typeface="Yu Mincho" panose="02020400000000000000" pitchFamily="18" charset="-128"/>
                <a:cs typeface="Arial" panose="020B0604020202020204" pitchFamily="34" charset="0"/>
              </a:rPr>
              <a:t>Las campañas de vacunación se llevaron a cabo 2-3 meses antes de las cosechas de arroz, por lo que los niveles de anticuerpos serán más altos cuando se produzca la exposición a las aves silvestres.</a:t>
            </a:r>
            <a:endParaRPr lang="es-ES" sz="1200" noProof="0" dirty="0">
              <a:effectLst/>
              <a:latin typeface="Arial" panose="020B0604020202020204" pitchFamily="34" charset="0"/>
              <a:ea typeface="MS Mincho" panose="02020609040205080304" pitchFamily="49" charset="-128"/>
              <a:cs typeface="Arial" panose="020B0604020202020204" pitchFamily="34" charset="0"/>
            </a:endParaRPr>
          </a:p>
          <a:p>
            <a:pPr marL="0" marR="0">
              <a:spcBef>
                <a:spcPts val="0"/>
              </a:spcBef>
              <a:spcAft>
                <a:spcPts val="0"/>
              </a:spcAft>
            </a:pPr>
            <a:r>
              <a:rPr lang="es-ES" sz="1200" noProof="0" dirty="0">
                <a:effectLst/>
                <a:latin typeface="Arial" panose="020B0604020202020204" pitchFamily="34" charset="0"/>
                <a:ea typeface="MS Mincho" panose="02020609040205080304" pitchFamily="49" charset="-128"/>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120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3365040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121</a:t>
            </a:fld>
            <a:endParaRPr lang="en-US" altLang="en-US"/>
          </a:p>
        </p:txBody>
      </p:sp>
    </p:spTree>
    <p:extLst>
      <p:ext uri="{BB962C8B-B14F-4D97-AF65-F5344CB8AC3E}">
        <p14:creationId xmlns:p14="http://schemas.microsoft.com/office/powerpoint/2010/main" val="184274093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v"/>
              <a:tabLst/>
              <a:defRPr/>
            </a:pPr>
            <a:r>
              <a:rPr lang="es-ES" sz="1200" b="1" i="1" noProof="0" dirty="0"/>
              <a:t>Proponga a los participantes que calculen la Tasa de incidencia para 2023.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122</a:t>
            </a:fld>
            <a:endParaRPr lang="en-US" altLang="en-US"/>
          </a:p>
        </p:txBody>
      </p:sp>
    </p:spTree>
    <p:extLst>
      <p:ext uri="{BB962C8B-B14F-4D97-AF65-F5344CB8AC3E}">
        <p14:creationId xmlns:p14="http://schemas.microsoft.com/office/powerpoint/2010/main" val="331023298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err="1"/>
              <a:t>Notas</a:t>
            </a:r>
            <a:r>
              <a:rPr lang="en-US" sz="1200" b="1" dirty="0"/>
              <a:t> del instructor:</a:t>
            </a:r>
          </a:p>
          <a:p>
            <a:pPr marL="0" marR="0">
              <a:spcBef>
                <a:spcPts val="0"/>
              </a:spcBef>
              <a:spcAft>
                <a:spcPts val="0"/>
              </a:spcAft>
            </a:pPr>
            <a:endParaRPr lang="en-US" sz="1200" baseline="0" dirty="0">
              <a:effectLst/>
              <a:latin typeface="Arial "/>
              <a:ea typeface="MS Mincho" panose="02020609040205080304" pitchFamily="49" charset="-128"/>
            </a:endParaRPr>
          </a:p>
          <a:p>
            <a:pPr marL="171450" marR="0" lvl="0" indent="-171450" algn="l" defTabSz="914400" rtl="0" eaLnBrk="0" fontAlgn="base" latinLnBrk="0" hangingPunct="0">
              <a:lnSpc>
                <a:spcPct val="100000"/>
              </a:lnSpc>
              <a:spcBef>
                <a:spcPts val="600"/>
              </a:spcBef>
              <a:spcAft>
                <a:spcPts val="0"/>
              </a:spcAft>
              <a:buClrTx/>
              <a:buSzTx/>
              <a:buFont typeface="Wingdings" panose="05000000000000000000" pitchFamily="2" charset="2"/>
              <a:buChar char="§"/>
              <a:tabLst/>
              <a:defRPr/>
            </a:pPr>
            <a:r>
              <a:rPr lang="en-US" sz="1200" b="1" u="sng" kern="1200" baseline="0" dirty="0">
                <a:effectLst/>
                <a:latin typeface="Arial "/>
                <a:ea typeface="MS Mincho" panose="02020609040205080304" pitchFamily="49" charset="-128"/>
              </a:rPr>
              <a:t>Diga: </a:t>
            </a:r>
            <a:r>
              <a:rPr lang="en-US" sz="1200" kern="1200" baseline="0" dirty="0">
                <a:effectLst/>
                <a:latin typeface="Arial "/>
                <a:ea typeface="MS Mincho" panose="02020609040205080304" pitchFamily="49" charset="-128"/>
              </a:rPr>
              <a:t>En </a:t>
            </a:r>
            <a:r>
              <a:rPr lang="en-US" sz="1200" kern="1200" baseline="0" dirty="0" err="1">
                <a:effectLst/>
                <a:latin typeface="Arial "/>
                <a:ea typeface="MS Mincho" panose="02020609040205080304" pitchFamily="49" charset="-128"/>
              </a:rPr>
              <a:t>noviembre</a:t>
            </a:r>
            <a:r>
              <a:rPr lang="en-US" sz="1200" kern="1200" baseline="0" dirty="0">
                <a:effectLst/>
                <a:latin typeface="Arial "/>
                <a:ea typeface="MS Mincho" panose="02020609040205080304" pitchFamily="49" charset="-128"/>
              </a:rPr>
              <a:t> de 2024, la </a:t>
            </a:r>
            <a:r>
              <a:rPr lang="en-US" sz="1200" kern="1200" baseline="0" dirty="0" err="1">
                <a:effectLst/>
                <a:latin typeface="Arial "/>
                <a:ea typeface="MS Mincho" panose="02020609040205080304" pitchFamily="49" charset="-128"/>
              </a:rPr>
              <a:t>tasa</a:t>
            </a:r>
            <a:r>
              <a:rPr lang="en-US" sz="1200" kern="1200" baseline="0" dirty="0">
                <a:effectLst/>
                <a:latin typeface="Arial "/>
                <a:ea typeface="MS Mincho" panose="02020609040205080304" pitchFamily="49" charset="-128"/>
              </a:rPr>
              <a:t> de </a:t>
            </a:r>
            <a:r>
              <a:rPr lang="en-US" sz="1200" kern="1200" baseline="0" dirty="0" err="1">
                <a:effectLst/>
                <a:latin typeface="Arial "/>
                <a:ea typeface="MS Mincho" panose="02020609040205080304" pitchFamily="49" charset="-128"/>
              </a:rPr>
              <a:t>incidencia</a:t>
            </a:r>
            <a:r>
              <a:rPr lang="en-US" sz="1200" kern="1200" baseline="0" dirty="0">
                <a:effectLst/>
                <a:latin typeface="Arial "/>
                <a:ea typeface="MS Mincho" panose="02020609040205080304" pitchFamily="49" charset="-128"/>
              </a:rPr>
              <a:t> de la influenza era de 44 / 85,000 = 51.76 / 100,000. (La </a:t>
            </a:r>
            <a:r>
              <a:rPr lang="en-US" sz="1200" baseline="0" dirty="0" err="1">
                <a:effectLst/>
                <a:latin typeface="Arial "/>
                <a:ea typeface="MS Mincho" panose="02020609040205080304" pitchFamily="49" charset="-128"/>
              </a:rPr>
              <a:t>tasa</a:t>
            </a:r>
            <a:r>
              <a:rPr lang="en-US" sz="1200" baseline="0" dirty="0">
                <a:effectLst/>
                <a:latin typeface="Arial "/>
                <a:ea typeface="MS Mincho" panose="02020609040205080304" pitchFamily="49" charset="-128"/>
              </a:rPr>
              <a:t> de </a:t>
            </a:r>
            <a:r>
              <a:rPr lang="en-US" sz="1200" baseline="0" dirty="0" err="1">
                <a:effectLst/>
                <a:latin typeface="Arial "/>
                <a:ea typeface="MS Mincho" panose="02020609040205080304" pitchFamily="49" charset="-128"/>
              </a:rPr>
              <a:t>incidencia</a:t>
            </a:r>
            <a:r>
              <a:rPr lang="en-US" sz="1200" baseline="0" dirty="0">
                <a:effectLst/>
                <a:latin typeface="Arial "/>
                <a:ea typeface="MS Mincho" panose="02020609040205080304" pitchFamily="49" charset="-128"/>
              </a:rPr>
              <a:t> </a:t>
            </a:r>
            <a:r>
              <a:rPr lang="en-US" sz="1200" baseline="0" dirty="0" err="1">
                <a:effectLst/>
                <a:latin typeface="Arial "/>
                <a:ea typeface="MS Mincho" panose="02020609040205080304" pitchFamily="49" charset="-128"/>
              </a:rPr>
              <a:t>en</a:t>
            </a:r>
            <a:r>
              <a:rPr lang="en-US" sz="1200" baseline="0" dirty="0">
                <a:effectLst/>
                <a:latin typeface="Arial "/>
                <a:ea typeface="MS Mincho" panose="02020609040205080304" pitchFamily="49" charset="-128"/>
              </a:rPr>
              <a:t> 2023 es de 63,5 / 100.000 = 54 / 85.000.) </a:t>
            </a:r>
            <a:r>
              <a:rPr lang="en-US" sz="1200" kern="1200" baseline="0" dirty="0">
                <a:effectLst/>
                <a:latin typeface="Arial "/>
                <a:ea typeface="MS Mincho" panose="02020609040205080304" pitchFamily="49" charset="-128"/>
              </a:rPr>
              <a:t>Si se </a:t>
            </a:r>
            <a:r>
              <a:rPr lang="es-MX" sz="1200" kern="1200" baseline="0" dirty="0">
                <a:effectLst/>
                <a:latin typeface="Arial "/>
                <a:ea typeface="MS Mincho" panose="02020609040205080304" pitchFamily="49" charset="-128"/>
              </a:rPr>
              <a:t>registran &lt;10 casos de gripe en diciembre, la tasa de incidencia de</a:t>
            </a:r>
            <a:r>
              <a:rPr lang="en-US" sz="1200" kern="1200" baseline="0" dirty="0">
                <a:effectLst/>
                <a:latin typeface="Arial "/>
                <a:ea typeface="MS Mincho" panose="02020609040205080304" pitchFamily="49" charset="-128"/>
              </a:rPr>
              <a:t> 2024 </a:t>
            </a:r>
            <a:r>
              <a:rPr lang="en-US" sz="1200" kern="1200" baseline="0" dirty="0" err="1">
                <a:effectLst/>
                <a:latin typeface="Arial "/>
                <a:ea typeface="MS Mincho" panose="02020609040205080304" pitchFamily="49" charset="-128"/>
              </a:rPr>
              <a:t>debería</a:t>
            </a:r>
            <a:r>
              <a:rPr lang="en-US" sz="1200" kern="1200" baseline="0" dirty="0">
                <a:effectLst/>
                <a:latin typeface="Arial "/>
                <a:ea typeface="MS Mincho" panose="02020609040205080304" pitchFamily="49" charset="-128"/>
              </a:rPr>
              <a:t> ser inferior a la de 2023. Dado </a:t>
            </a:r>
            <a:r>
              <a:rPr lang="en-US" sz="1200" kern="1200" baseline="0" dirty="0" err="1">
                <a:effectLst/>
                <a:latin typeface="Arial "/>
                <a:ea typeface="MS Mincho" panose="02020609040205080304" pitchFamily="49" charset="-128"/>
              </a:rPr>
              <a:t>que</a:t>
            </a:r>
            <a:r>
              <a:rPr lang="en-US" sz="1200" kern="1200" baseline="0" dirty="0">
                <a:effectLst/>
                <a:latin typeface="Arial "/>
                <a:ea typeface="MS Mincho" panose="02020609040205080304" pitchFamily="49" charset="-128"/>
              </a:rPr>
              <a:t> se </a:t>
            </a:r>
            <a:r>
              <a:rPr lang="en-US" sz="1200" kern="1200" baseline="0" dirty="0" err="1">
                <a:effectLst/>
                <a:latin typeface="Arial "/>
                <a:ea typeface="MS Mincho" panose="02020609040205080304" pitchFamily="49" charset="-128"/>
              </a:rPr>
              <a:t>registran</a:t>
            </a:r>
            <a:r>
              <a:rPr lang="en-US" sz="1200" kern="1200" baseline="0" dirty="0">
                <a:effectLst/>
                <a:latin typeface="Arial "/>
                <a:ea typeface="MS Mincho" panose="02020609040205080304" pitchFamily="49" charset="-128"/>
              </a:rPr>
              <a:t> </a:t>
            </a:r>
            <a:r>
              <a:rPr lang="en-US" sz="1200" kern="1200" baseline="0" dirty="0" err="1">
                <a:effectLst/>
                <a:latin typeface="Arial "/>
                <a:ea typeface="MS Mincho" panose="02020609040205080304" pitchFamily="49" charset="-128"/>
              </a:rPr>
              <a:t>más</a:t>
            </a:r>
            <a:r>
              <a:rPr lang="en-US" sz="1200" kern="1200" baseline="0" dirty="0">
                <a:effectLst/>
                <a:latin typeface="Arial "/>
                <a:ea typeface="MS Mincho" panose="02020609040205080304" pitchFamily="49" charset="-128"/>
              </a:rPr>
              <a:t> </a:t>
            </a:r>
            <a:r>
              <a:rPr lang="en-US" sz="1200" kern="1200" baseline="0" dirty="0" err="1">
                <a:effectLst/>
                <a:latin typeface="Arial "/>
                <a:ea typeface="MS Mincho" panose="02020609040205080304" pitchFamily="49" charset="-128"/>
              </a:rPr>
              <a:t>casos</a:t>
            </a:r>
            <a:r>
              <a:rPr lang="en-US" sz="1200" kern="1200" baseline="0" dirty="0">
                <a:effectLst/>
                <a:latin typeface="Arial "/>
                <a:ea typeface="MS Mincho" panose="02020609040205080304" pitchFamily="49" charset="-128"/>
              </a:rPr>
              <a:t> de influenza </a:t>
            </a:r>
            <a:r>
              <a:rPr lang="en-US" sz="1200" kern="1200" baseline="0" dirty="0" err="1">
                <a:effectLst/>
                <a:latin typeface="Arial "/>
                <a:ea typeface="MS Mincho" panose="02020609040205080304" pitchFamily="49" charset="-128"/>
              </a:rPr>
              <a:t>durante</a:t>
            </a:r>
            <a:r>
              <a:rPr lang="en-US" sz="1200" kern="1200" baseline="0" dirty="0">
                <a:effectLst/>
                <a:latin typeface="Arial "/>
                <a:ea typeface="MS Mincho" panose="02020609040205080304" pitchFamily="49" charset="-128"/>
              </a:rPr>
              <a:t> </a:t>
            </a:r>
            <a:r>
              <a:rPr lang="en-US" sz="1200" kern="1200" baseline="0" dirty="0" err="1">
                <a:effectLst/>
                <a:latin typeface="Arial "/>
                <a:ea typeface="MS Mincho" panose="02020609040205080304" pitchFamily="49" charset="-128"/>
              </a:rPr>
              <a:t>los</a:t>
            </a:r>
            <a:r>
              <a:rPr lang="en-US" sz="1200" kern="1200" baseline="0" dirty="0">
                <a:effectLst/>
                <a:latin typeface="Arial "/>
                <a:ea typeface="MS Mincho" panose="02020609040205080304" pitchFamily="49" charset="-128"/>
              </a:rPr>
              <a:t> meses de </a:t>
            </a:r>
            <a:r>
              <a:rPr lang="en-US" sz="1200" kern="1200" baseline="0" dirty="0" err="1">
                <a:effectLst/>
                <a:latin typeface="Arial "/>
                <a:ea typeface="MS Mincho" panose="02020609040205080304" pitchFamily="49" charset="-128"/>
              </a:rPr>
              <a:t>invierno</a:t>
            </a:r>
            <a:r>
              <a:rPr lang="en-US" sz="1200" kern="1200" baseline="0" dirty="0">
                <a:effectLst/>
                <a:latin typeface="Arial "/>
                <a:ea typeface="MS Mincho" panose="02020609040205080304" pitchFamily="49" charset="-128"/>
              </a:rPr>
              <a:t>, es probable </a:t>
            </a:r>
            <a:r>
              <a:rPr lang="en-US" sz="1200" kern="1200" baseline="0" dirty="0" err="1">
                <a:effectLst/>
                <a:latin typeface="Arial "/>
                <a:ea typeface="MS Mincho" panose="02020609040205080304" pitchFamily="49" charset="-128"/>
              </a:rPr>
              <a:t>que</a:t>
            </a:r>
            <a:r>
              <a:rPr lang="en-US" sz="1200" kern="1200" baseline="0" dirty="0">
                <a:effectLst/>
                <a:latin typeface="Arial "/>
                <a:ea typeface="MS Mincho" panose="02020609040205080304" pitchFamily="49" charset="-128"/>
              </a:rPr>
              <a:t> la </a:t>
            </a:r>
            <a:r>
              <a:rPr lang="en-US" sz="1200" kern="1200" baseline="0" dirty="0" err="1">
                <a:effectLst/>
                <a:latin typeface="Arial "/>
                <a:ea typeface="MS Mincho" panose="02020609040205080304" pitchFamily="49" charset="-128"/>
              </a:rPr>
              <a:t>tasa</a:t>
            </a:r>
            <a:r>
              <a:rPr lang="en-US" sz="1200" kern="1200" baseline="0" dirty="0">
                <a:effectLst/>
                <a:latin typeface="Arial "/>
                <a:ea typeface="MS Mincho" panose="02020609040205080304" pitchFamily="49" charset="-128"/>
              </a:rPr>
              <a:t> de </a:t>
            </a:r>
            <a:r>
              <a:rPr lang="en-US" sz="1200" kern="1200" baseline="0" dirty="0" err="1">
                <a:effectLst/>
                <a:latin typeface="Arial "/>
                <a:ea typeface="MS Mincho" panose="02020609040205080304" pitchFamily="49" charset="-128"/>
              </a:rPr>
              <a:t>incidencia</a:t>
            </a:r>
            <a:r>
              <a:rPr lang="en-US" sz="1200" kern="1200" baseline="0" dirty="0">
                <a:effectLst/>
                <a:latin typeface="Arial "/>
                <a:ea typeface="MS Mincho" panose="02020609040205080304" pitchFamily="49" charset="-128"/>
              </a:rPr>
              <a:t> de la gripe en 2024 sea mayor </a:t>
            </a:r>
            <a:r>
              <a:rPr lang="en-US" sz="1200" kern="1200" baseline="0" dirty="0" err="1">
                <a:effectLst/>
                <a:latin typeface="Arial "/>
                <a:ea typeface="MS Mincho" panose="02020609040205080304" pitchFamily="49" charset="-128"/>
              </a:rPr>
              <a:t>que</a:t>
            </a:r>
            <a:r>
              <a:rPr lang="en-US" sz="1200" kern="1200" baseline="0" dirty="0">
                <a:effectLst/>
                <a:latin typeface="Arial "/>
                <a:ea typeface="MS Mincho" panose="02020609040205080304" pitchFamily="49" charset="-128"/>
              </a:rPr>
              <a:t> en 2023.</a:t>
            </a:r>
            <a:endParaRPr lang="en-US" sz="1200" baseline="0" dirty="0">
              <a:effectLst/>
              <a:latin typeface="Arial "/>
              <a:ea typeface="MS Mincho" panose="02020609040205080304" pitchFamily="49" charset="-128"/>
            </a:endParaRPr>
          </a:p>
          <a:p>
            <a:endParaRPr lang="en-US"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123</a:t>
            </a:fld>
            <a:endParaRPr lang="en-US" altLang="en-US"/>
          </a:p>
        </p:txBody>
      </p:sp>
    </p:spTree>
    <p:extLst>
      <p:ext uri="{BB962C8B-B14F-4D97-AF65-F5344CB8AC3E}">
        <p14:creationId xmlns:p14="http://schemas.microsoft.com/office/powerpoint/2010/main" val="235256726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noProof="0" dirty="0"/>
          </a:p>
          <a:p>
            <a:pPr marL="171450" indent="-171450">
              <a:buFont typeface="Wingdings" panose="05000000000000000000" pitchFamily="2" charset="2"/>
              <a:buChar char="§"/>
            </a:pPr>
            <a:r>
              <a:rPr lang="es-ES" sz="1200" b="0" i="0" noProof="0" dirty="0"/>
              <a:t>Pida a un voluntario que lea la diapositiva.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124</a:t>
            </a:fld>
            <a:endParaRPr lang="en-US" altLang="en-US"/>
          </a:p>
        </p:txBody>
      </p:sp>
    </p:spTree>
    <p:extLst>
      <p:ext uri="{BB962C8B-B14F-4D97-AF65-F5344CB8AC3E}">
        <p14:creationId xmlns:p14="http://schemas.microsoft.com/office/powerpoint/2010/main" val="106085620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noProof="0" dirty="0"/>
          </a:p>
          <a:p>
            <a:pPr marL="171450" indent="-171450">
              <a:buFont typeface="Wingdings" panose="05000000000000000000" pitchFamily="2" charset="2"/>
              <a:buChar char="§"/>
            </a:pPr>
            <a:r>
              <a:rPr lang="es-ES" sz="1200" b="0" i="0" noProof="0" dirty="0"/>
              <a:t>Pida a un voluntario que lea la diapositiva.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b="0"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125</a:t>
            </a:fld>
            <a:endParaRPr lang="en-US" altLang="en-US"/>
          </a:p>
        </p:txBody>
      </p:sp>
    </p:spTree>
    <p:extLst>
      <p:ext uri="{BB962C8B-B14F-4D97-AF65-F5344CB8AC3E}">
        <p14:creationId xmlns:p14="http://schemas.microsoft.com/office/powerpoint/2010/main" val="243525181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noProof="0" dirty="0"/>
          </a:p>
          <a:p>
            <a:pPr marL="171450" indent="-171450">
              <a:buFont typeface="Wingdings" panose="05000000000000000000" pitchFamily="2" charset="2"/>
              <a:buChar char="§"/>
            </a:pPr>
            <a:r>
              <a:rPr lang="es-ES" sz="1200" b="0" i="0" noProof="0" dirty="0"/>
              <a:t>Pida a un voluntario que lea la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126</a:t>
            </a:fld>
            <a:endParaRPr lang="en-US" altLang="en-US"/>
          </a:p>
        </p:txBody>
      </p:sp>
    </p:spTree>
    <p:extLst>
      <p:ext uri="{BB962C8B-B14F-4D97-AF65-F5344CB8AC3E}">
        <p14:creationId xmlns:p14="http://schemas.microsoft.com/office/powerpoint/2010/main" val="4214060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indent="-171450">
              <a:buFont typeface="Wingdings" panose="05000000000000000000" pitchFamily="2" charset="2"/>
              <a:buChar char="§"/>
            </a:pPr>
            <a:r>
              <a:rPr lang="es-ES" sz="1200" b="0" i="0" noProof="0" dirty="0"/>
              <a:t>Pida a un voluntario que lea el escenario. </a:t>
            </a:r>
          </a:p>
          <a:p>
            <a:endParaRPr lang="es-ES" sz="1200" b="0" i="1" noProof="0" dirty="0"/>
          </a:p>
          <a:p>
            <a:pPr marL="171450" indent="-171450">
              <a:buFont typeface="Wingdings" panose="05000000000000000000" pitchFamily="2" charset="2"/>
              <a:buChar char="v"/>
            </a:pPr>
            <a:r>
              <a:rPr lang="es-ES" sz="1200" b="1" i="1" noProof="0" dirty="0"/>
              <a:t>También puede pedir a los participantes que lean la hoja informativa sobre la influenza aviar que figura en el cuaderno del participante. Dedique 2-3 minutos.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601973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GT" sz="1200" b="1" noProof="0" dirty="0"/>
              <a:t>Notas del instructor:</a:t>
            </a:r>
          </a:p>
          <a:p>
            <a:endParaRPr lang="es-GT" sz="1200" b="1" noProof="0" dirty="0"/>
          </a:p>
          <a:p>
            <a:pPr marL="171450" indent="-171450">
              <a:buFont typeface="Wingdings" panose="05000000000000000000" pitchFamily="2" charset="2"/>
              <a:buChar char="§"/>
            </a:pPr>
            <a:r>
              <a:rPr lang="es-GT" sz="1200" b="0" i="0" noProof="0" dirty="0"/>
              <a:t>Pida a un voluntario que lea el escenario. </a:t>
            </a:r>
          </a:p>
          <a:p>
            <a:endParaRPr lang="en-US" sz="1600" b="0"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2710940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GT" sz="1600" b="1" noProof="0" dirty="0"/>
              <a:t>Notas del instructor:</a:t>
            </a:r>
          </a:p>
          <a:p>
            <a:endParaRPr lang="es-GT" sz="1600" b="1" noProof="0" dirty="0"/>
          </a:p>
          <a:p>
            <a:pPr marL="171450" indent="-171450">
              <a:buFont typeface="Wingdings" panose="05000000000000000000" pitchFamily="2" charset="2"/>
              <a:buChar char="§"/>
            </a:pPr>
            <a:r>
              <a:rPr lang="es-GT" sz="1200" b="0" i="1" noProof="0" dirty="0"/>
              <a:t>Pida </a:t>
            </a:r>
            <a:r>
              <a:rPr lang="es-GT" sz="1200" b="0" i="0" noProof="0" dirty="0"/>
              <a:t>a un voluntario que </a:t>
            </a:r>
            <a:r>
              <a:rPr lang="es-GT" sz="1200" i="0" noProof="0" dirty="0"/>
              <a:t>lea el título del gráfico y describa brevemente el gráfico. </a:t>
            </a:r>
          </a:p>
          <a:p>
            <a:pPr marL="171450" indent="-171450">
              <a:buFont typeface="Wingdings" panose="05000000000000000000" pitchFamily="2" charset="2"/>
              <a:buChar char="§"/>
            </a:pPr>
            <a:endParaRPr lang="es-GT" sz="1200" i="0" noProof="0" dirty="0"/>
          </a:p>
          <a:p>
            <a:pPr marL="171450" indent="-171450">
              <a:buFont typeface="Wingdings" panose="05000000000000000000" pitchFamily="2" charset="2"/>
              <a:buChar char="§"/>
            </a:pPr>
            <a:r>
              <a:rPr lang="es-GT" sz="1200" b="1" i="0" u="sng" noProof="0" dirty="0"/>
              <a:t>Acuse recibo de la </a:t>
            </a:r>
            <a:r>
              <a:rPr lang="es-GT" sz="1200" i="0" noProof="0" dirty="0"/>
              <a:t>respuesta.</a:t>
            </a:r>
          </a:p>
          <a:p>
            <a:pPr marL="0" indent="0">
              <a:buFont typeface="Wingdings" panose="05000000000000000000" pitchFamily="2" charset="2"/>
              <a:buNone/>
            </a:pPr>
            <a:endParaRPr lang="es-GT" sz="1200" i="0" noProof="0" dirty="0"/>
          </a:p>
          <a:p>
            <a:pPr marL="171450" indent="-171450">
              <a:buFont typeface="Wingdings" panose="05000000000000000000" pitchFamily="2" charset="2"/>
              <a:buChar char="§"/>
            </a:pPr>
            <a:r>
              <a:rPr lang="es-GT" sz="1200" b="1" i="0" u="sng" noProof="0" dirty="0"/>
              <a:t>Pregunte </a:t>
            </a:r>
            <a:r>
              <a:rPr lang="es-GT" sz="1200" b="0" i="0" u="none" noProof="0" dirty="0"/>
              <a:t>¿Por qué no se incluye el país en el título?</a:t>
            </a:r>
          </a:p>
          <a:p>
            <a:pPr marL="171450" indent="-171450">
              <a:buFont typeface="Wingdings" panose="05000000000000000000" pitchFamily="2" charset="2"/>
              <a:buChar char="§"/>
            </a:pPr>
            <a:r>
              <a:rPr lang="es-GT" sz="1200" b="1" i="0" u="sng" noProof="0" dirty="0"/>
              <a:t>Reconocer </a:t>
            </a:r>
            <a:r>
              <a:rPr lang="es-GT" sz="1200" b="0" i="0" u="none" noProof="0" dirty="0"/>
              <a:t>algunas respuestas</a:t>
            </a:r>
          </a:p>
          <a:p>
            <a:pPr marL="171450" indent="-171450">
              <a:buFont typeface="Wingdings" panose="05000000000000000000" pitchFamily="2" charset="2"/>
              <a:buChar char="§"/>
            </a:pPr>
            <a:r>
              <a:rPr lang="es-GT" sz="1200" b="1" i="0" u="sng" noProof="0" dirty="0"/>
              <a:t>Respuesta </a:t>
            </a:r>
            <a:r>
              <a:rPr lang="es-GT" sz="1200" b="0" i="0" u="none" noProof="0" dirty="0"/>
              <a:t>Si un responsable de vigilancia elabora un informe para describir los datos de su región, no pondría el nombre del país en el título. Este se asumiría, lógicamente.</a:t>
            </a:r>
          </a:p>
          <a:p>
            <a:pPr marL="171450" indent="-171450">
              <a:buFont typeface="Wingdings" panose="05000000000000000000" pitchFamily="2" charset="2"/>
              <a:buChar char="§"/>
            </a:pPr>
            <a:r>
              <a:rPr lang="es-GT" sz="1200" b="1" i="0" u="sng" noProof="0" dirty="0"/>
              <a:t>Pregunte </a:t>
            </a:r>
            <a:r>
              <a:rPr lang="es-GT" sz="1200" b="0" i="0" u="none" noProof="0" dirty="0"/>
              <a:t>¿Cuándo sería apropiado incluir el país en el título?</a:t>
            </a:r>
          </a:p>
          <a:p>
            <a:pPr marL="171450" indent="-171450">
              <a:buFont typeface="Wingdings" panose="05000000000000000000" pitchFamily="2" charset="2"/>
              <a:buChar char="§"/>
            </a:pPr>
            <a:r>
              <a:rPr lang="es-GT" sz="1200" b="1" i="0" u="sng" noProof="0" dirty="0"/>
              <a:t>Reconocer algunas respuestas</a:t>
            </a:r>
          </a:p>
          <a:p>
            <a:pPr marL="171450" indent="-171450">
              <a:buFont typeface="Wingdings" panose="05000000000000000000" pitchFamily="2" charset="2"/>
              <a:buChar char="§"/>
            </a:pPr>
            <a:r>
              <a:rPr lang="es-GT" sz="1200" b="1" i="0" u="sng" noProof="0" dirty="0"/>
              <a:t>Respuesta</a:t>
            </a:r>
            <a:r>
              <a:rPr lang="es-GT" sz="1200" b="0" i="0" u="none" noProof="0" dirty="0"/>
              <a:t> Al escribir un manuscrito para enviarlo a una revista o presentarlo a un público en una conferencia internacional</a:t>
            </a:r>
            <a:endParaRPr lang="es-GT" sz="1200" b="1" i="0" u="sng" noProof="0" dirty="0"/>
          </a:p>
          <a:p>
            <a:pPr marL="171450" indent="-171450">
              <a:buFont typeface="Wingdings" panose="05000000000000000000" pitchFamily="2" charset="2"/>
              <a:buChar char="§"/>
            </a:pPr>
            <a:endParaRPr lang="es-GT" sz="1200" b="1" i="0" u="sng" noProof="0" dirty="0"/>
          </a:p>
          <a:p>
            <a:pPr marL="171450" indent="-171450">
              <a:buFont typeface="Wingdings" panose="05000000000000000000" pitchFamily="2" charset="2"/>
              <a:buChar char="§"/>
            </a:pPr>
            <a:r>
              <a:rPr lang="es-GT" sz="1200" b="1" i="0" noProof="0" dirty="0"/>
              <a:t>&lt;CLICK&gt; </a:t>
            </a:r>
            <a:r>
              <a:rPr lang="es-GT" sz="1200" i="0" noProof="0" dirty="0"/>
              <a:t>a la siguiente diapositiva.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371183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b="1" noProof="0" dirty="0"/>
          </a:p>
          <a:p>
            <a:pPr marL="171450" indent="-171450">
              <a:buFont typeface="Wingdings" panose="05000000000000000000" pitchFamily="2" charset="2"/>
              <a:buChar char="§"/>
            </a:pPr>
            <a:r>
              <a:rPr lang="es-ES" sz="1200" b="0" i="1" noProof="0" dirty="0"/>
              <a:t>Pida </a:t>
            </a:r>
            <a:r>
              <a:rPr lang="es-ES" sz="1200" b="0" i="0" noProof="0" dirty="0"/>
              <a:t>a un voluntario que </a:t>
            </a:r>
            <a:r>
              <a:rPr lang="es-ES" sz="1200" i="0" noProof="0" dirty="0"/>
              <a:t>lea el título del gráfico y describa brevemente el gráfico. </a:t>
            </a:r>
          </a:p>
          <a:p>
            <a:pPr marL="171450" indent="-171450">
              <a:buFont typeface="Wingdings" panose="05000000000000000000" pitchFamily="2" charset="2"/>
              <a:buChar char="§"/>
            </a:pPr>
            <a:endParaRPr lang="es-ES" sz="1200" i="0" noProof="0" dirty="0"/>
          </a:p>
          <a:p>
            <a:pPr marL="171450" indent="-171450">
              <a:buFont typeface="Wingdings" panose="05000000000000000000" pitchFamily="2" charset="2"/>
              <a:buChar char="§"/>
            </a:pPr>
            <a:r>
              <a:rPr lang="es-ES" sz="1200" b="1" i="0" u="sng" noProof="0" dirty="0"/>
              <a:t>Acuse recibo de la </a:t>
            </a:r>
            <a:r>
              <a:rPr lang="es-ES" sz="1200" i="0" noProof="0" dirty="0"/>
              <a:t>respuesta.</a:t>
            </a:r>
          </a:p>
          <a:p>
            <a:pPr marL="171450" indent="-171450">
              <a:buFont typeface="Wingdings" panose="05000000000000000000" pitchFamily="2" charset="2"/>
              <a:buChar char="§"/>
            </a:pPr>
            <a:endParaRPr lang="es-ES" sz="1200" b="1" i="0" noProof="0" dirty="0"/>
          </a:p>
          <a:p>
            <a:pPr marL="171450" indent="-171450">
              <a:buFont typeface="Wingdings" panose="05000000000000000000" pitchFamily="2" charset="2"/>
              <a:buChar char="§"/>
            </a:pPr>
            <a:r>
              <a:rPr lang="es-ES" sz="1200" b="1" i="0" noProof="0" dirty="0"/>
              <a:t>&lt;CLICK&gt; </a:t>
            </a:r>
            <a:r>
              <a:rPr lang="es-ES" sz="1200" i="0" noProof="0" dirty="0"/>
              <a:t>a la siguiente diapositiva.</a:t>
            </a:r>
          </a:p>
          <a:p>
            <a:pPr marL="171450" indent="-171450">
              <a:buFont typeface="Wingdings" panose="05000000000000000000" pitchFamily="2" charset="2"/>
              <a:buChar char="§"/>
            </a:pPr>
            <a:endParaRPr lang="es-ES" sz="1600" b="1" i="0"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913145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600" b="1" i="0" noProof="0" dirty="0">
                <a:solidFill>
                  <a:srgbClr val="000000"/>
                </a:solidFill>
                <a:effectLst/>
                <a:latin typeface="Arial" panose="020B0604020202020204" pitchFamily="34" charset="0"/>
                <a:ea typeface="Times New Roman" panose="02020603050405020304" pitchFamily="18" charset="0"/>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600" i="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600" b="1" u="sng" noProof="0" dirty="0">
                <a:effectLst/>
                <a:latin typeface="Arial" panose="020B0604020202020204" pitchFamily="34" charset="0"/>
                <a:ea typeface="MS Mincho" panose="02020609040205080304" pitchFamily="49" charset="-128"/>
              </a:rPr>
              <a:t>Diga: </a:t>
            </a:r>
            <a:r>
              <a:rPr lang="es-ES" sz="1600" noProof="0" dirty="0">
                <a:effectLst/>
                <a:latin typeface="Arial" panose="020B0604020202020204" pitchFamily="34" charset="0"/>
                <a:ea typeface="MS Mincho" panose="02020609040205080304" pitchFamily="49" charset="-128"/>
              </a:rPr>
              <a:t>Según </a:t>
            </a:r>
            <a:r>
              <a:rPr lang="es-ES" sz="1600" b="1" noProof="0" dirty="0">
                <a:effectLst/>
                <a:latin typeface="Arial" panose="020B0604020202020204" pitchFamily="34" charset="0"/>
                <a:ea typeface="MS Mincho" panose="02020609040205080304" pitchFamily="49" charset="-128"/>
              </a:rPr>
              <a:t>el gráfico 1</a:t>
            </a:r>
            <a:r>
              <a:rPr lang="es-ES" sz="1600" noProof="0" dirty="0">
                <a:effectLst/>
                <a:latin typeface="Arial" panose="020B0604020202020204" pitchFamily="34" charset="0"/>
                <a:ea typeface="MS Mincho" panose="02020609040205080304" pitchFamily="49" charset="-128"/>
              </a:rPr>
              <a:t>, ¿qué provincia tiene la mayor tasa de incidencia de influenza humana entre 2019 y 2024?</a:t>
            </a:r>
          </a:p>
          <a:p>
            <a:pPr marL="171450" indent="-171450">
              <a:buFont typeface="Wingdings" panose="05000000000000000000" pitchFamily="2" charset="2"/>
              <a:buChar char="§"/>
            </a:pPr>
            <a:endParaRPr lang="es-ES" sz="160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600" b="1" u="sng" noProof="0" dirty="0">
                <a:effectLst/>
                <a:latin typeface="Arial" panose="020B0604020202020204" pitchFamily="34" charset="0"/>
                <a:ea typeface="MS Mincho" panose="02020609040205080304" pitchFamily="49" charset="-128"/>
              </a:rPr>
              <a:t>Acuse recibo de la</a:t>
            </a:r>
            <a:r>
              <a:rPr lang="es-ES" sz="1600" noProof="0" dirty="0">
                <a:effectLst/>
                <a:latin typeface="Arial" panose="020B0604020202020204" pitchFamily="34" charset="0"/>
                <a:ea typeface="MS Mincho" panose="02020609040205080304" pitchFamily="49" charset="-128"/>
              </a:rPr>
              <a:t>(s) respuesta(s). </a:t>
            </a:r>
            <a:r>
              <a:rPr lang="es-ES" sz="1600" b="1" noProof="0" dirty="0">
                <a:effectLst/>
                <a:latin typeface="Arial" panose="020B0604020202020204" pitchFamily="34" charset="0"/>
                <a:ea typeface="MS Mincho" panose="02020609040205080304" pitchFamily="49" charset="-128"/>
              </a:rPr>
              <a:t>&lt;CLICK&gt; </a:t>
            </a:r>
            <a:r>
              <a:rPr lang="es-ES" sz="1600" b="1" i="0" u="none" noProof="0" dirty="0">
                <a:solidFill>
                  <a:srgbClr val="000000"/>
                </a:solidFill>
                <a:effectLst/>
                <a:latin typeface="Arial" panose="020B0604020202020204" pitchFamily="34" charset="0"/>
                <a:ea typeface="Times New Roman" panose="02020603050405020304" pitchFamily="18" charset="0"/>
              </a:rPr>
              <a:t>Respuesta: </a:t>
            </a:r>
            <a:r>
              <a:rPr lang="es-ES" sz="1600" i="1" noProof="0" dirty="0">
                <a:solidFill>
                  <a:srgbClr val="000000"/>
                </a:solidFill>
                <a:effectLst/>
                <a:latin typeface="Arial" panose="020B0604020202020204" pitchFamily="34" charset="0"/>
                <a:ea typeface="Times New Roman" panose="02020603050405020304" pitchFamily="18" charset="0"/>
              </a:rPr>
              <a:t>La provincia </a:t>
            </a:r>
            <a:r>
              <a:rPr lang="es-ES" sz="1600" i="1" noProof="0" dirty="0">
                <a:solidFill>
                  <a:srgbClr val="FF0000"/>
                </a:solidFill>
                <a:effectLst/>
                <a:latin typeface="Arial" panose="020B0604020202020204" pitchFamily="34" charset="0"/>
                <a:ea typeface="Times New Roman" panose="02020603050405020304" pitchFamily="18" charset="0"/>
              </a:rPr>
              <a:t>B </a:t>
            </a:r>
            <a:r>
              <a:rPr lang="es-ES" sz="1600" i="1" noProof="0" dirty="0">
                <a:solidFill>
                  <a:srgbClr val="000000"/>
                </a:solidFill>
                <a:effectLst/>
                <a:latin typeface="Arial" panose="020B0604020202020204" pitchFamily="34" charset="0"/>
                <a:ea typeface="Times New Roman" panose="02020603050405020304" pitchFamily="18" charset="0"/>
              </a:rPr>
              <a:t>parece tener la mayor tasa de incidencia de casos clínicos de </a:t>
            </a:r>
            <a:r>
              <a:rPr lang="es-ES" sz="1600" i="1" noProof="0" dirty="0">
                <a:solidFill>
                  <a:srgbClr val="FF0000"/>
                </a:solidFill>
                <a:effectLst/>
                <a:latin typeface="Arial" panose="020B0604020202020204" pitchFamily="34" charset="0"/>
                <a:ea typeface="Times New Roman" panose="02020603050405020304" pitchFamily="18" charset="0"/>
              </a:rPr>
              <a:t>influenza entre 2019 y 2024, </a:t>
            </a:r>
            <a:r>
              <a:rPr lang="es-ES" sz="1600" i="1" noProof="0" dirty="0">
                <a:solidFill>
                  <a:srgbClr val="000000"/>
                </a:solidFill>
                <a:effectLst/>
                <a:latin typeface="Arial" panose="020B0604020202020204" pitchFamily="34" charset="0"/>
                <a:ea typeface="Times New Roman" panose="02020603050405020304" pitchFamily="18" charset="0"/>
              </a:rPr>
              <a:t>aunque en </a:t>
            </a:r>
            <a:r>
              <a:rPr lang="es-ES" sz="1600" i="1" noProof="0" dirty="0">
                <a:solidFill>
                  <a:srgbClr val="FF0000"/>
                </a:solidFill>
                <a:effectLst/>
                <a:latin typeface="Arial" panose="020B0604020202020204" pitchFamily="34" charset="0"/>
                <a:ea typeface="Times New Roman" panose="02020603050405020304" pitchFamily="18" charset="0"/>
              </a:rPr>
              <a:t>2019 </a:t>
            </a:r>
            <a:r>
              <a:rPr lang="es-ES" sz="1600" i="1" noProof="0" dirty="0">
                <a:solidFill>
                  <a:srgbClr val="000000"/>
                </a:solidFill>
                <a:effectLst/>
                <a:latin typeface="Arial" panose="020B0604020202020204" pitchFamily="34" charset="0"/>
                <a:ea typeface="Times New Roman" panose="02020603050405020304" pitchFamily="18" charset="0"/>
              </a:rPr>
              <a:t>la tasa de incidencia fue </a:t>
            </a:r>
            <a:r>
              <a:rPr lang="es-ES" sz="1600" i="1" noProof="0" dirty="0">
                <a:solidFill>
                  <a:srgbClr val="FF0000"/>
                </a:solidFill>
                <a:effectLst/>
                <a:latin typeface="Arial" panose="020B0604020202020204" pitchFamily="34" charset="0"/>
                <a:ea typeface="Times New Roman" panose="02020603050405020304" pitchFamily="18" charset="0"/>
              </a:rPr>
              <a:t>ligeramente </a:t>
            </a:r>
            <a:r>
              <a:rPr lang="es-ES" sz="1600" i="1" noProof="0" dirty="0">
                <a:solidFill>
                  <a:srgbClr val="000000"/>
                </a:solidFill>
                <a:effectLst/>
                <a:latin typeface="Arial" panose="020B0604020202020204" pitchFamily="34" charset="0"/>
                <a:ea typeface="Times New Roman" panose="02020603050405020304" pitchFamily="18" charset="0"/>
              </a:rPr>
              <a:t>inferior a la de la provincia </a:t>
            </a:r>
            <a:r>
              <a:rPr lang="es-ES" sz="1600" i="1" noProof="0" dirty="0">
                <a:solidFill>
                  <a:srgbClr val="FF0000"/>
                </a:solidFill>
                <a:effectLst/>
                <a:latin typeface="Arial" panose="020B0604020202020204" pitchFamily="34" charset="0"/>
                <a:ea typeface="Times New Roman" panose="02020603050405020304" pitchFamily="18" charset="0"/>
              </a:rPr>
              <a:t>D</a:t>
            </a:r>
            <a:r>
              <a:rPr lang="es-ES" sz="1600" i="1" noProof="0" dirty="0">
                <a:solidFill>
                  <a:srgbClr val="000000"/>
                </a:solidFill>
                <a:effectLst/>
                <a:latin typeface="Arial" panose="020B0604020202020204" pitchFamily="34" charset="0"/>
                <a:ea typeface="Times New Roman" panose="02020603050405020304" pitchFamily="18" charset="0"/>
              </a:rPr>
              <a:t>.</a:t>
            </a:r>
            <a:endParaRPr lang="es-ES" sz="1600" noProof="0" dirty="0">
              <a:solidFill>
                <a:srgbClr val="000000"/>
              </a:solidFill>
              <a:effectLst/>
              <a:latin typeface="Arial" panose="020B060402020202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2397890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i="0" noProof="0" dirty="0">
                <a:solidFill>
                  <a:srgbClr val="FF0000"/>
                </a:solidFill>
                <a:effectLst/>
                <a:latin typeface="Arial" panose="020B0604020202020204" pitchFamily="34" charset="0"/>
                <a:ea typeface="MS Mincho" panose="02020609040205080304" pitchFamily="49" charset="-128"/>
              </a:rPr>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i="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MS Mincho" panose="02020609040205080304" pitchFamily="49" charset="-128"/>
              </a:rPr>
              <a:t>Según el gráfico 2, ¿qué provincias pueden haber tenido brotes de influenza aviar entre sus aves de corral de 2019 a 2024? </a:t>
            </a:r>
            <a:endParaRPr lang="es-ES" sz="1200" b="1" i="0" u="none" noProof="0" dirty="0">
              <a:solidFill>
                <a:srgbClr val="FF0000"/>
              </a:solidFill>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endParaRPr lang="es-ES" sz="1200" b="1" i="0" u="none" noProof="0" dirty="0">
              <a:solidFill>
                <a:srgbClr val="FF0000"/>
              </a:solidFill>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r>
              <a:rPr lang="es-ES" sz="1200" b="1" noProof="0" dirty="0">
                <a:effectLst/>
                <a:latin typeface="Arial" panose="020B0604020202020204" pitchFamily="34" charset="0"/>
                <a:ea typeface="MS Mincho" panose="02020609040205080304" pitchFamily="49" charset="-128"/>
              </a:rPr>
              <a:t>&lt;CLICK&gt; </a:t>
            </a:r>
            <a:r>
              <a:rPr lang="es-ES" sz="1200" b="1" i="0" u="none" noProof="0" dirty="0">
                <a:solidFill>
                  <a:srgbClr val="FF0000"/>
                </a:solidFill>
                <a:effectLst/>
                <a:latin typeface="Arial" panose="020B0604020202020204" pitchFamily="34" charset="0"/>
                <a:ea typeface="MS Mincho" panose="02020609040205080304" pitchFamily="49" charset="-128"/>
              </a:rPr>
              <a:t>Respuesta: </a:t>
            </a:r>
            <a:r>
              <a:rPr lang="es-ES" sz="1200" i="1" noProof="0" dirty="0">
                <a:solidFill>
                  <a:srgbClr val="FF0000"/>
                </a:solidFill>
                <a:effectLst/>
                <a:latin typeface="Arial" panose="020B0604020202020204" pitchFamily="34" charset="0"/>
                <a:ea typeface="MS Mincho" panose="02020609040205080304" pitchFamily="49" charset="-128"/>
              </a:rPr>
              <a:t>Las provincias B y E pueden haber experimentado brotes entre las aves de corral, como muestran los picos del gráfico 2. Del mismo modo, la provincia A puede haber experimentado un brote en 2021.</a:t>
            </a:r>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18</a:t>
            </a:fld>
            <a:endParaRPr lang="en-US" altLang="en-US"/>
          </a:p>
        </p:txBody>
      </p:sp>
    </p:spTree>
    <p:extLst>
      <p:ext uri="{BB962C8B-B14F-4D97-AF65-F5344CB8AC3E}">
        <p14:creationId xmlns:p14="http://schemas.microsoft.com/office/powerpoint/2010/main" val="234173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i="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Diga: </a:t>
            </a:r>
            <a:r>
              <a:rPr lang="es-ES" sz="1200" b="0" noProof="0" dirty="0">
                <a:effectLst/>
                <a:latin typeface="Arial" panose="020B0604020202020204" pitchFamily="34" charset="0"/>
                <a:ea typeface="MS Mincho" panose="02020609040205080304" pitchFamily="49" charset="-128"/>
              </a:rPr>
              <a:t>Según el gráfico 1, la </a:t>
            </a:r>
            <a:r>
              <a:rPr lang="es-ES" sz="1200" noProof="0" dirty="0">
                <a:effectLst/>
                <a:latin typeface="Arial" panose="020B0604020202020204" pitchFamily="34" charset="0"/>
                <a:ea typeface="MS Mincho" panose="02020609040205080304" pitchFamily="49" charset="-128"/>
              </a:rPr>
              <a:t>Provincia E tuvo una tasa de incidencia de gripe baja todos los años de 2019 a 2024, con la excepción de 2023. En 2023, la provincia E experimentó un aumento repentino de la tasa de incidencia. ¿Cuál pudo ser la causa de este aumento?</a:t>
            </a:r>
          </a:p>
          <a:p>
            <a:pPr marL="171450" indent="-171450">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Permita </a:t>
            </a:r>
            <a:r>
              <a:rPr lang="es-ES" sz="1200" noProof="0" dirty="0">
                <a:effectLst/>
                <a:latin typeface="Arial" panose="020B0604020202020204" pitchFamily="34" charset="0"/>
                <a:ea typeface="MS Mincho" panose="02020609040205080304" pitchFamily="49" charset="-128"/>
              </a:rPr>
              <a:t>que los participantes reflexionen y respondan.</a:t>
            </a:r>
          </a:p>
          <a:p>
            <a:pPr marL="171450" indent="-171450">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noProof="0" dirty="0">
                <a:effectLst/>
                <a:latin typeface="Arial" panose="020B0604020202020204" pitchFamily="34" charset="0"/>
                <a:ea typeface="MS Mincho" panose="02020609040205080304" pitchFamily="49" charset="-128"/>
              </a:rPr>
              <a:t>&lt;CLICK&gt; </a:t>
            </a:r>
            <a:r>
              <a:rPr lang="es-ES" sz="1200" b="0" noProof="0" dirty="0">
                <a:effectLst/>
                <a:latin typeface="Arial" panose="020B0604020202020204" pitchFamily="34" charset="0"/>
                <a:ea typeface="MS Mincho" panose="02020609040205080304" pitchFamily="49" charset="-128"/>
              </a:rPr>
              <a:t>para responder en la siguiente diapositiva.</a:t>
            </a:r>
          </a:p>
          <a:p>
            <a:pPr lvl="0"/>
            <a:endParaRPr lang="es-ES" sz="16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1207915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i="0" noProof="0" dirty="0">
                <a:latin typeface="Arial" panose="020B0604020202020204" pitchFamily="34" charset="0"/>
                <a:ea typeface="Calibri"/>
                <a:cs typeface="Arial" panose="020B0604020202020204" pitchFamily="34" charset="0"/>
                <a:sym typeface="Calibri"/>
              </a:rPr>
              <a:t>Notas del instructor</a:t>
            </a:r>
            <a:r>
              <a:rPr lang="es-ES" sz="1200" i="0" noProof="0" dirty="0">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chemeClr val="dk1"/>
              </a:buClr>
              <a:buSzPts val="1200"/>
              <a:buFont typeface="Calibri"/>
              <a:buNone/>
            </a:pPr>
            <a:endParaRPr lang="es-ES" sz="1200" b="1"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
                <a:schemeClr val="dk1"/>
              </a:buClr>
              <a:buSzPts val="1200"/>
              <a:buFont typeface="Wingdings" panose="05000000000000000000" pitchFamily="2" charset="2"/>
              <a:buChar char="v"/>
              <a:tabLst/>
              <a:defRPr/>
            </a:pPr>
            <a:r>
              <a:rPr lang="es-ES" sz="1200" b="1" i="1" noProof="0" dirty="0">
                <a:latin typeface="Arial" panose="020B0604020202020204" pitchFamily="34" charset="0"/>
                <a:cs typeface="Arial" panose="020B0604020202020204" pitchFamily="34" charset="0"/>
              </a:rPr>
              <a:t>Estos iconos están pensados para servirle de señales y ayudarle a navegar por el contenido y saber lo que le espera.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u="sng"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688236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n-US" sz="1200" b="1"/>
              <a:t>Notas del instructor:</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n-US" sz="1200" b="1" i="1"/>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a:t>Diga: </a:t>
            </a:r>
            <a:r>
              <a:rPr lang="en-US" sz="1200" b="0" i="0"/>
              <a:t>Aquí está la respuesta a la pregunta 5.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i="1"/>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n-US" sz="1200" b="1" i="1"/>
              <a:t>Deje tiempo a los participantes (especialmente a los que aprenden visualmente) para repasar la respuesta.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1" u="sng"/>
              <a:t>Pregunte </a:t>
            </a:r>
            <a:r>
              <a:rPr lang="en-US" sz="1200" b="0" i="0"/>
              <a:t>si alguien tiene alguna pregunta, idea o comentario que compartir.</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a:t>Responda </a:t>
            </a:r>
            <a:r>
              <a:rPr lang="en-US" sz="1200" b="0" i="0"/>
              <a:t>a las preguntas y comentarios que estime oportunos.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1" i="1"/>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1" i="1"/>
          </a:p>
          <a:p>
            <a:pPr lvl="0"/>
            <a:endParaRPr lang="en-US" sz="1600" b="1"/>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980993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a:t>
            </a:r>
            <a:r>
              <a:rPr lang="es-ES" sz="1200" noProof="0" dirty="0">
                <a:effectLst/>
                <a:latin typeface="Arial" panose="020B0604020202020204" pitchFamily="34" charset="0"/>
                <a:ea typeface="MS Mincho" panose="02020609040205080304" pitchFamily="49" charset="-128"/>
              </a:rPr>
              <a:t>Comparando </a:t>
            </a:r>
            <a:r>
              <a:rPr lang="es-ES" sz="1200" b="0" noProof="0" dirty="0">
                <a:effectLst/>
                <a:latin typeface="Arial" panose="020B0604020202020204" pitchFamily="34" charset="0"/>
                <a:ea typeface="MS Mincho" panose="02020609040205080304" pitchFamily="49" charset="-128"/>
              </a:rPr>
              <a:t>los </a:t>
            </a:r>
            <a:r>
              <a:rPr lang="es-ES" sz="1200" dirty="0"/>
              <a:t>gráficos</a:t>
            </a:r>
            <a:r>
              <a:rPr lang="es-ES" sz="1200" b="0" noProof="0" dirty="0">
                <a:effectLst/>
                <a:latin typeface="Arial" panose="020B0604020202020204" pitchFamily="34" charset="0"/>
                <a:ea typeface="MS Mincho" panose="02020609040205080304" pitchFamily="49" charset="-128"/>
              </a:rPr>
              <a:t>1 y 2, </a:t>
            </a:r>
            <a:r>
              <a:rPr lang="es-ES" sz="1200" dirty="0"/>
              <a:t>¿se produjeron brotes de influenza en las poblaciones avícolas y humanas en los mismos años?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u="sng"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r>
              <a:rPr lang="es-ES" sz="1200" b="1" noProof="0" dirty="0">
                <a:effectLst/>
                <a:latin typeface="Arial" panose="020B0604020202020204" pitchFamily="34" charset="0"/>
                <a:ea typeface="MS Mincho" panose="02020609040205080304" pitchFamily="49" charset="-128"/>
              </a:rPr>
              <a:t>&lt;CLICK&gt; </a:t>
            </a:r>
            <a:r>
              <a:rPr lang="es-ES" sz="1200" b="0" noProof="0" dirty="0">
                <a:effectLst/>
                <a:latin typeface="Arial" panose="020B0604020202020204" pitchFamily="34" charset="0"/>
                <a:ea typeface="MS Mincho" panose="02020609040205080304" pitchFamily="49" charset="-128"/>
              </a:rPr>
              <a:t>a la siguiente diapositiva.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noProof="0" dirty="0">
              <a:effectLst/>
              <a:latin typeface="Arial" panose="020B0604020202020204" pitchFamily="34" charset="0"/>
              <a:ea typeface="MS Mincho" panose="02020609040205080304" pitchFamily="49" charset="-128"/>
            </a:endParaRPr>
          </a:p>
          <a:p>
            <a:pPr marL="841375" marR="0" indent="-841375">
              <a:spcBef>
                <a:spcPts val="0"/>
              </a:spcBef>
              <a:spcAft>
                <a:spcPts val="0"/>
              </a:spcAft>
              <a:tabLst>
                <a:tab pos="841375" algn="l"/>
              </a:tabLst>
            </a:pPr>
            <a:r>
              <a:rPr lang="es-ES" sz="1200" b="1" u="none" strike="noStrike" noProof="0" dirty="0">
                <a:effectLst/>
                <a:latin typeface="Arial" panose="020B0604020202020204" pitchFamily="34" charset="0"/>
                <a:ea typeface="MS Mincho" panose="02020609040205080304" pitchFamily="49" charset="-128"/>
              </a:rPr>
              <a:t> </a:t>
            </a:r>
            <a:endParaRPr lang="es-ES" sz="1200" noProof="0" dirty="0">
              <a:effectLst/>
              <a:latin typeface="Arial" panose="020B0604020202020204" pitchFamily="34" charset="0"/>
              <a:ea typeface="MS Mincho" panose="02020609040205080304" pitchFamily="49" charset="-128"/>
            </a:endParaRPr>
          </a:p>
          <a:p>
            <a:pPr lvl="0"/>
            <a:endParaRPr lang="es-ES" sz="16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38687756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n-US" sz="1200" b="1" dirty="0"/>
              <a:t>Notas del instructor: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n-US" sz="1200" b="1" i="1"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t>Diga: </a:t>
            </a:r>
            <a:r>
              <a:rPr lang="en-US" sz="1200" b="0" i="0" dirty="0" err="1"/>
              <a:t>Repase</a:t>
            </a:r>
            <a:r>
              <a:rPr lang="en-US" sz="1200" b="0" i="0" dirty="0"/>
              <a:t> </a:t>
            </a:r>
            <a:r>
              <a:rPr lang="en-US" sz="1200" b="0" i="0" dirty="0" err="1"/>
              <a:t>el</a:t>
            </a:r>
            <a:r>
              <a:rPr lang="en-US" sz="1200" b="0" i="0" dirty="0"/>
              <a:t> </a:t>
            </a:r>
            <a:r>
              <a:rPr lang="en-US" sz="1200" b="0" i="0" dirty="0" err="1"/>
              <a:t>gráfico</a:t>
            </a:r>
            <a:r>
              <a:rPr lang="en-US" sz="1200" b="0" i="0" dirty="0"/>
              <a:t> 1- ¿Dónde estaban los brotes?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n-US" sz="1200" b="0" i="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n-US" sz="1200" b="1" i="0" u="sng" dirty="0"/>
              <a:t>Acuse recibo de la</a:t>
            </a:r>
            <a:r>
              <a:rPr lang="en-US" sz="1200" b="0" i="0" dirty="0"/>
              <a:t>(s) respuesta(s).  </a:t>
            </a:r>
            <a:r>
              <a:rPr lang="en-US" sz="1200" b="1" i="0" dirty="0"/>
              <a:t>Respuesta:</a:t>
            </a:r>
            <a:r>
              <a:rPr lang="en-US" sz="1200" b="0" i="0" dirty="0"/>
              <a:t> La provincia E parece haber tenido posibles brotes en 2023 y quizás en 2021.</a:t>
            </a:r>
            <a:endParaRPr lang="en-US" sz="1200" b="0" i="1"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2414936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 </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a:t>
            </a:r>
            <a:r>
              <a:rPr lang="es-ES" sz="1200" b="0" i="0" noProof="0" dirty="0"/>
              <a:t>Repase el gráfico 2: ¿Dónde se produjeron los brotes en las aves de corral?</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Acuse recibo de la</a:t>
            </a:r>
            <a:r>
              <a:rPr lang="es-ES" sz="1200" b="0" i="0" noProof="0" dirty="0"/>
              <a:t>(s) respuesta(s). </a:t>
            </a:r>
            <a:r>
              <a:rPr lang="es-ES" sz="1200" b="1" i="0" noProof="0" dirty="0"/>
              <a:t>Respuesta: </a:t>
            </a:r>
            <a:r>
              <a:rPr lang="es-ES" sz="1200" i="1" noProof="0" dirty="0"/>
              <a:t>Provincia B - picos en 2021 y 2023; Provincia E- pico en 2023.</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i="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t>&lt;</a:t>
            </a:r>
            <a:r>
              <a:rPr lang="es-ES" sz="1200" b="1" i="1" noProof="0" dirty="0" err="1"/>
              <a:t>click</a:t>
            </a:r>
            <a:r>
              <a:rPr lang="es-ES" sz="1200" b="1" i="1" noProof="0" dirty="0"/>
              <a:t>&gt; a la siguiente diapositiva para ver la respuesta a la pregunta NO. 6. Diapositiva 24 (C</a:t>
            </a:r>
            <a:r>
              <a:rPr lang="es-ES" sz="1200" b="1" i="1" noProof="0" dirty="0">
                <a:effectLst/>
                <a:latin typeface="Arial" panose="020B0604020202020204" pitchFamily="34" charset="0"/>
                <a:ea typeface="MS Mincho" panose="02020609040205080304" pitchFamily="49" charset="-128"/>
              </a:rPr>
              <a:t>omparando los gráficos 1 y 2, ¿se produjeron los brotes en las poblaciones animal y humana aproximadamente al mismo tiempo?)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8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22289292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a:t>
            </a:r>
            <a:r>
              <a:rPr lang="es-ES" sz="1200" noProof="0" dirty="0">
                <a:effectLst/>
                <a:latin typeface="Arial" panose="020B0604020202020204" pitchFamily="34" charset="0"/>
                <a:ea typeface="Arial" panose="020B0604020202020204" pitchFamily="34" charset="0"/>
              </a:rPr>
              <a:t>Sí, en la Provincia E</a:t>
            </a:r>
            <a:r>
              <a:rPr lang="es-MX" sz="1200" noProof="0" dirty="0">
                <a:effectLst/>
                <a:latin typeface="Arial" panose="020B0604020202020204" pitchFamily="34" charset="0"/>
                <a:ea typeface="Arial" panose="020B0604020202020204" pitchFamily="34" charset="0"/>
              </a:rPr>
              <a:t> hubo brotes similares en las poblaciones humanas y animales</a:t>
            </a:r>
            <a:r>
              <a:rPr lang="es-ES" sz="1200" noProof="0" dirty="0">
                <a:effectLst/>
                <a:latin typeface="Arial" panose="020B0604020202020204" pitchFamily="34" charset="0"/>
                <a:ea typeface="Arial" panose="020B0604020202020204" pitchFamily="34" charset="0"/>
              </a:rPr>
              <a:t> que alcanzaron su punto máximo en 2023. </a:t>
            </a:r>
            <a:r>
              <a:rPr lang="es-ES" sz="1200" noProof="0" dirty="0">
                <a:solidFill>
                  <a:srgbClr val="000000"/>
                </a:solidFill>
                <a:effectLst/>
                <a:latin typeface="Arial" panose="020B0604020202020204" pitchFamily="34" charset="0"/>
                <a:ea typeface="Arial" panose="020B0604020202020204" pitchFamily="34" charset="0"/>
              </a:rPr>
              <a:t>Aunque hubo al menos dos brotes aparentes en la población de aves de corral en la Provincia B, y la tasa de incidencia de influenza más alta en la población humana también se registró en la Provincia B, las tasas de incidencia en la población humana en la Provincia B y en el resto de las provincias siguen la misma tendencia. Es importante mencionar que</a:t>
            </a:r>
            <a:r>
              <a:rPr lang="es-MX" sz="1200" noProof="0" dirty="0">
                <a:solidFill>
                  <a:srgbClr val="000000"/>
                </a:solidFill>
                <a:effectLst/>
                <a:latin typeface="Arial" panose="020B0604020202020204" pitchFamily="34" charset="0"/>
                <a:ea typeface="Arial" panose="020B0604020202020204" pitchFamily="34" charset="0"/>
              </a:rPr>
              <a:t>, aunque tanto las personas como las aves de corral presentaron brotes de influenza en 2023, es probable que no estuvieran relacionados, ya que</a:t>
            </a:r>
            <a:r>
              <a:rPr lang="es-ES" sz="1200" noProof="0" dirty="0">
                <a:solidFill>
                  <a:srgbClr val="000000"/>
                </a:solidFill>
                <a:effectLst/>
                <a:latin typeface="Arial" panose="020B0604020202020204" pitchFamily="34" charset="0"/>
                <a:ea typeface="Arial" panose="020B0604020202020204" pitchFamily="34" charset="0"/>
              </a:rPr>
              <a:t> la influenza aviar generalmente no infecta a las personas a menos que haya una nueva cepa, y este no parece ser el caso.</a:t>
            </a:r>
            <a:endParaRPr lang="es-ES" sz="120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Pregunte </a:t>
            </a:r>
            <a:r>
              <a:rPr lang="es-ES" sz="1200" b="0" i="0" noProof="0" dirty="0"/>
              <a:t>si alguien tiene alguna duda.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Si es necesario, </a:t>
            </a:r>
            <a:r>
              <a:rPr lang="es-ES" sz="1200" b="1" i="0" u="sng" noProof="0" dirty="0"/>
              <a:t>responda </a:t>
            </a:r>
            <a:r>
              <a:rPr lang="es-ES" sz="1200" b="0" i="0" noProof="0" dirty="0"/>
              <a:t>a las preguntas.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u="sng"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184525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i="0" u="sng" noProof="0" dirty="0"/>
          </a:p>
          <a:p>
            <a:pPr marL="171450" indent="-171450">
              <a:buFont typeface="Wingdings" panose="05000000000000000000" pitchFamily="2" charset="2"/>
              <a:buChar char="§"/>
            </a:pPr>
            <a:r>
              <a:rPr lang="es-ES" sz="1200" b="1" i="0" u="sng" noProof="0" dirty="0"/>
              <a:t>Diga: </a:t>
            </a:r>
            <a:r>
              <a:rPr lang="es-ES" sz="1200" noProof="0" dirty="0"/>
              <a:t>Veamos </a:t>
            </a:r>
            <a:r>
              <a:rPr lang="es-ES" sz="1200" b="1" noProof="0" dirty="0"/>
              <a:t>la Tabla 1</a:t>
            </a:r>
            <a:r>
              <a:rPr lang="es-ES" sz="1200" noProof="0" dirty="0"/>
              <a:t>. Muestra la incidencia y </a:t>
            </a:r>
            <a:r>
              <a:rPr lang="es-MX" sz="1200" noProof="0" dirty="0"/>
              <a:t>la mortalidad por influenza humana por provincias en</a:t>
            </a:r>
            <a:r>
              <a:rPr lang="es-ES" sz="1200" noProof="0" dirty="0"/>
              <a:t> 2024. </a:t>
            </a:r>
          </a:p>
          <a:p>
            <a:pPr marL="171450" indent="-171450">
              <a:buFont typeface="Wingdings" panose="05000000000000000000" pitchFamily="2" charset="2"/>
              <a:buChar char="§"/>
            </a:pPr>
            <a:r>
              <a:rPr lang="es-ES" sz="1200" b="1" noProof="0" dirty="0"/>
              <a:t>Pregunte: </a:t>
            </a:r>
            <a:r>
              <a:rPr lang="es-ES" sz="1200" noProof="0" dirty="0"/>
              <a:t>¿Qué tipo de caso (clínico o confirmado por laboratorio) es mejor utilizar para calcular la incidencia? </a:t>
            </a:r>
          </a:p>
          <a:p>
            <a:pPr marL="171450" indent="-171450">
              <a:buFont typeface="Wingdings" panose="05000000000000000000" pitchFamily="2" charset="2"/>
              <a:buChar char="§"/>
            </a:pPr>
            <a:r>
              <a:rPr lang="es-ES" sz="1200" b="1" noProof="0" dirty="0"/>
              <a:t>Respuesta:</a:t>
            </a:r>
            <a:r>
              <a:rPr lang="es-ES" sz="1200" noProof="0" dirty="0"/>
              <a:t> Se puede utilizar cualquiera de las dos opciones, pero utilizar casos sin confirmación de laboratorio significa que algunos casos contabilizados como influenza no lo serán. Utilizar sólo casos confirmados por laboratorio significa que las personas que no acceden o no pueden acceder a las pruebas no se contabilizarán, pero todos los casos </a:t>
            </a:r>
            <a:r>
              <a:rPr lang="es-MX" sz="1200" noProof="0" dirty="0"/>
              <a:t>incluidos en el cálculo de la incidencia serán infecciones reales de influenza</a:t>
            </a:r>
            <a:r>
              <a:rPr lang="es-ES" sz="1200" noProof="0" dirty="0"/>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668521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p>
          <a:p>
            <a:pPr marL="171450" lvl="0" indent="-171450">
              <a:buFont typeface="Wingdings" panose="05000000000000000000" pitchFamily="2" charset="2"/>
              <a:buChar char="§"/>
            </a:pPr>
            <a:r>
              <a:rPr lang="es-ES" sz="1200" b="1" i="0" u="sng" noProof="0" dirty="0"/>
              <a:t>Diga: </a:t>
            </a:r>
            <a:r>
              <a:rPr lang="es-ES" sz="1200" noProof="0" dirty="0">
                <a:effectLst/>
                <a:latin typeface="Arial" panose="020B0604020202020204" pitchFamily="34" charset="0"/>
                <a:ea typeface="MS Mincho" panose="02020609040205080304" pitchFamily="49" charset="-128"/>
              </a:rPr>
              <a:t>Según la Tabla 1,</a:t>
            </a:r>
          </a:p>
          <a:p>
            <a:pPr marL="742950" marR="0" lvl="1" indent="-285750">
              <a:spcBef>
                <a:spcPts val="0"/>
              </a:spcBef>
              <a:spcAft>
                <a:spcPts val="0"/>
              </a:spcAft>
              <a:buFont typeface="+mj-lt"/>
              <a:buAutoNum type="alphaLcPeriod"/>
            </a:pPr>
            <a:r>
              <a:rPr lang="es-ES" sz="1200" noProof="0" dirty="0">
                <a:effectLst/>
                <a:latin typeface="Arial" panose="020B0604020202020204" pitchFamily="34" charset="0"/>
                <a:ea typeface="MS Mincho" panose="02020609040205080304" pitchFamily="49" charset="-128"/>
              </a:rPr>
              <a:t>¿Qué provincia registró el mayor número de casos clínicos de influenza notificados? </a:t>
            </a:r>
          </a:p>
          <a:p>
            <a:pPr marL="742950" marR="0" lvl="1" indent="-285750">
              <a:spcBef>
                <a:spcPts val="0"/>
              </a:spcBef>
              <a:spcAft>
                <a:spcPts val="0"/>
              </a:spcAft>
              <a:buFont typeface="+mj-lt"/>
              <a:buAutoNum type="alphaLcPeriod"/>
            </a:pPr>
            <a:r>
              <a:rPr lang="es-ES" sz="1200" noProof="0" dirty="0">
                <a:effectLst/>
                <a:latin typeface="Arial" panose="020B0604020202020204" pitchFamily="34" charset="0"/>
                <a:ea typeface="MS Mincho" panose="02020609040205080304" pitchFamily="49" charset="-128"/>
              </a:rPr>
              <a:t>¿Qué provincia registró la mayor tasa de incidencia de influenza?</a:t>
            </a:r>
          </a:p>
          <a:p>
            <a:pPr marL="457200" marR="0" lvl="1" indent="0">
              <a:spcBef>
                <a:spcPts val="0"/>
              </a:spcBef>
              <a:spcAft>
                <a:spcPts val="0"/>
              </a:spcAft>
              <a:buFont typeface="+mj-lt"/>
              <a:buNone/>
            </a:pPr>
            <a:endParaRPr lang="es-ES" sz="1200" noProof="0" dirty="0">
              <a:effectLst/>
              <a:latin typeface="Arial" panose="020B0604020202020204" pitchFamily="34" charset="0"/>
              <a:ea typeface="MS Mincho" panose="02020609040205080304" pitchFamily="49" charset="-128"/>
            </a:endParaRPr>
          </a:p>
          <a:p>
            <a:pPr lvl="0"/>
            <a:endParaRPr lang="es-ES" sz="1200" b="1" noProof="0" dirty="0"/>
          </a:p>
          <a:p>
            <a:pPr marL="171450" lvl="0" indent="-171450">
              <a:buFont typeface="Wingdings" panose="05000000000000000000" pitchFamily="2" charset="2"/>
              <a:buChar char="§"/>
            </a:pPr>
            <a:r>
              <a:rPr lang="es-ES" sz="1200" b="1" i="0" u="none" noProof="0" dirty="0"/>
              <a:t>&lt;CLICK&gt; </a:t>
            </a:r>
            <a:r>
              <a:rPr lang="es-ES" sz="1200" b="0" i="0" u="none" noProof="0" dirty="0"/>
              <a:t>a la siguiente diapositiva para la respuesta.</a:t>
            </a:r>
            <a:endParaRPr lang="es-ES" sz="1200" b="1" noProof="0" dirty="0"/>
          </a:p>
          <a:p>
            <a:pPr lvl="0"/>
            <a:endParaRPr lang="es-ES" sz="18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2050195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La </a:t>
            </a:r>
            <a:r>
              <a:rPr lang="es-ES" sz="1200" noProof="0" dirty="0">
                <a:effectLst/>
                <a:latin typeface="Arial" panose="020B0604020202020204" pitchFamily="34" charset="0"/>
                <a:ea typeface="Arial" panose="020B0604020202020204" pitchFamily="34" charset="0"/>
              </a:rPr>
              <a:t>provincia D tuvo el mayor número de casos clínicos de influenza notificados; y </a:t>
            </a:r>
            <a:r>
              <a:rPr lang="es-ES" sz="1200" b="1" noProof="0" dirty="0">
                <a:effectLst/>
                <a:latin typeface="Arial" panose="020B0604020202020204" pitchFamily="34" charset="0"/>
                <a:ea typeface="Arial" panose="020B0604020202020204" pitchFamily="34" charset="0"/>
              </a:rPr>
              <a:t>&lt;CLICK&gt; </a:t>
            </a:r>
            <a:r>
              <a:rPr lang="es-ES" sz="1200" noProof="0" dirty="0">
                <a:effectLst/>
                <a:latin typeface="Arial" panose="020B0604020202020204" pitchFamily="34" charset="0"/>
                <a:ea typeface="Arial" panose="020B0604020202020204" pitchFamily="34" charset="0"/>
              </a:rPr>
              <a:t>La provincia B tuvo la mayor tasa de incidencia de influenza notificada.</a:t>
            </a:r>
            <a:endParaRPr lang="es-ES" sz="1200" b="0" i="0" noProof="0" dirty="0"/>
          </a:p>
          <a:p>
            <a:pPr lvl="2"/>
            <a:r>
              <a:rPr lang="es-ES" sz="1200" noProof="0" dirty="0"/>
              <a:t> </a:t>
            </a:r>
            <a:endParaRPr lang="es-ES" sz="1200" noProof="0" dirty="0">
              <a:solidFill>
                <a:srgbClr val="000000"/>
              </a:solidFill>
              <a:effectLst/>
              <a:latin typeface="Arial" panose="020B0604020202020204" pitchFamily="34" charset="0"/>
              <a:ea typeface="Times New Roman" panose="02020603050405020304" pitchFamily="18" charset="0"/>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23507463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p>
          <a:p>
            <a:pPr marL="171450" lvl="0" indent="-171450">
              <a:buFont typeface="Wingdings" panose="05000000000000000000" pitchFamily="2" charset="2"/>
              <a:buChar char="§"/>
            </a:pPr>
            <a:r>
              <a:rPr lang="es-ES" sz="1200" b="1" i="0" u="sng" noProof="0" dirty="0"/>
              <a:t>Diga</a:t>
            </a:r>
            <a:r>
              <a:rPr lang="es-ES" sz="1200" noProof="0" dirty="0">
                <a:effectLst/>
                <a:latin typeface="Arial" panose="020B0604020202020204" pitchFamily="34" charset="0"/>
                <a:ea typeface="MS Mincho" panose="02020609040205080304" pitchFamily="49" charset="-128"/>
              </a:rPr>
              <a:t>: ¿Por qué son diferentes las provincias en su respuesta a la pregunta 7?</a:t>
            </a:r>
          </a:p>
          <a:p>
            <a:pPr marL="171450" lvl="0" indent="-171450">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
            </a:pPr>
            <a:r>
              <a:rPr lang="es-ES" sz="1200" b="1" i="0" u="none" noProof="0" dirty="0"/>
              <a:t>&lt;CLICK&gt; </a:t>
            </a:r>
            <a:r>
              <a:rPr lang="es-ES" sz="1200" b="0" i="0" u="none" noProof="0" dirty="0"/>
              <a:t>a la siguiente diapositiva para la respuesta.</a:t>
            </a:r>
            <a:endParaRPr lang="es-ES" sz="1200" noProof="0" dirty="0">
              <a:effectLst/>
              <a:latin typeface="Arial" panose="020B0604020202020204" pitchFamily="34" charset="0"/>
              <a:ea typeface="MS Mincho" panose="02020609040205080304" pitchFamily="49" charset="-128"/>
            </a:endParaRP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64149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latin typeface="Arial" panose="020B0604020202020204" pitchFamily="34" charset="0"/>
                <a:cs typeface="Arial" panose="020B0604020202020204" pitchFamily="34" charset="0"/>
              </a:rPr>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La incidencia se calcula como el número de casos nuevos de una enfermedad dividido por la población de riesgo.  Aunque la provincia D notificó el mayor número de casos, la provincia B tenía una población menor.</a:t>
            </a:r>
          </a:p>
          <a:p>
            <a:pPr lvl="0"/>
            <a:endParaRPr lang="es-ES" sz="2000" b="1" noProof="0" dirty="0"/>
          </a:p>
          <a:p>
            <a:pPr lvl="0"/>
            <a:endParaRPr lang="es-ES" sz="2000" b="1" noProof="0" dirty="0"/>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484733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i="1" noProof="0" dirty="0"/>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i="0" u="sng" noProof="0" dirty="0"/>
              <a:t>Pida </a:t>
            </a:r>
            <a:r>
              <a:rPr lang="es-ES" sz="1200" b="0" i="0" noProof="0" dirty="0"/>
              <a:t>a los participantes que se tomen un momento para leer los objetivos de aprendizaje de este curso.</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i="1" noProof="0" dirty="0"/>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i="0" u="sng" noProof="0" dirty="0"/>
              <a:t>Pregunte </a:t>
            </a:r>
            <a:r>
              <a:rPr lang="es-ES" sz="1200" b="0" i="0" noProof="0" dirty="0"/>
              <a:t>si hay alguna pregunta antes de pasar a la siguiente diapositiva.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0" i="0" noProof="0" dirty="0"/>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0" i="1" noProof="0" dirty="0"/>
              <a:t>Si es necesario, responda </a:t>
            </a:r>
            <a:r>
              <a:rPr lang="es-ES" sz="1200" b="0" i="0" noProof="0" dirty="0"/>
              <a:t>a las preguntas antes de pasar a la siguiente diapositiva.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a:t>
            </a:fld>
            <a:endParaRPr lang="en-US" altLang="en-US"/>
          </a:p>
        </p:txBody>
      </p:sp>
    </p:spTree>
    <p:extLst>
      <p:ext uri="{BB962C8B-B14F-4D97-AF65-F5344CB8AC3E}">
        <p14:creationId xmlns:p14="http://schemas.microsoft.com/office/powerpoint/2010/main" val="40183541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 </a:t>
            </a:r>
          </a:p>
          <a:p>
            <a:pPr lvl="0"/>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a:t>
            </a:r>
            <a:r>
              <a:rPr lang="es-ES" sz="1200" noProof="0" dirty="0">
                <a:effectLst/>
                <a:latin typeface="Arial" panose="020B0604020202020204" pitchFamily="34" charset="0"/>
                <a:ea typeface="MS Mincho" panose="02020609040205080304" pitchFamily="49" charset="-128"/>
              </a:rPr>
              <a:t>Según </a:t>
            </a:r>
            <a:r>
              <a:rPr lang="es-ES" sz="1200" b="1" noProof="0" dirty="0">
                <a:effectLst/>
                <a:latin typeface="Arial" panose="020B0604020202020204" pitchFamily="34" charset="0"/>
                <a:ea typeface="MS Mincho" panose="02020609040205080304" pitchFamily="49" charset="-128"/>
              </a:rPr>
              <a:t>la Tabla 1</a:t>
            </a:r>
            <a:r>
              <a:rPr lang="es-ES" sz="1200" noProof="0" dirty="0">
                <a:effectLst/>
                <a:latin typeface="Arial" panose="020B0604020202020204" pitchFamily="34" charset="0"/>
                <a:ea typeface="MS Mincho" panose="02020609040205080304" pitchFamily="49" charset="-128"/>
              </a:rPr>
              <a:t>, ¿qué provincia registró el mayor número de casos de influenza confirmados por laboratorio? ¿Qué provincia registró la mayor tasa de incidencia de influenza confirmada por laboratorio?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mostrar la </a:t>
            </a:r>
            <a:r>
              <a:rPr lang="es-ES" sz="1200" b="1" noProof="0" dirty="0">
                <a:effectLst/>
                <a:latin typeface="Arial" panose="020B0604020202020204" pitchFamily="34" charset="0"/>
                <a:ea typeface="MS Mincho" panose="02020609040205080304" pitchFamily="49" charset="-128"/>
              </a:rPr>
              <a:t>Tabla 1.</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0" lvl="0" indent="0">
              <a:buFont typeface="Wingdings" panose="05000000000000000000" pitchFamily="2" charset="2"/>
              <a:buNone/>
            </a:pPr>
            <a:endParaRPr lang="es-ES"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3465374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 </a:t>
            </a:r>
          </a:p>
          <a:p>
            <a:pPr lvl="0"/>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Acuse recibo de la</a:t>
            </a:r>
            <a:r>
              <a:rPr lang="es-ES" sz="1200" b="0" i="0" noProof="0" dirty="0"/>
              <a:t>(s) respuesta(s) a las preguntas formuladas en la diapositiva anterior.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4004343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b="1" i="0" u="none" noProof="0" dirty="0">
                <a:latin typeface="Arial" panose="020B0604020202020204" pitchFamily="34" charset="0"/>
                <a:cs typeface="Arial" panose="020B0604020202020204" pitchFamily="34" charset="0"/>
              </a:rPr>
              <a:t>La </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provincia con el mayor número de casos de </a:t>
            </a:r>
            <a:r>
              <a:rPr lang="es-ES" sz="1200" noProof="0" dirty="0">
                <a:effectLst/>
                <a:latin typeface="Arial" panose="020B0604020202020204" pitchFamily="34" charset="0"/>
                <a:ea typeface="MS Mincho" panose="02020609040205080304" pitchFamily="49" charset="-128"/>
              </a:rPr>
              <a:t>influenza</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 confirmados por laboratorio fue la provincia F. </a:t>
            </a:r>
            <a:r>
              <a:rPr lang="es-ES" sz="1200" b="1" i="0" noProof="0" dirty="0">
                <a:effectLst/>
                <a:latin typeface="Arial" panose="020B0604020202020204" pitchFamily="34" charset="0"/>
                <a:ea typeface="Yu Mincho" panose="02020400000000000000" pitchFamily="18" charset="-128"/>
                <a:cs typeface="Arial" panose="020B0604020202020204" pitchFamily="34" charset="0"/>
              </a:rPr>
              <a:t>&lt;CLICK&gt; </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La provincia con la mayor tasa de incidencia de </a:t>
            </a:r>
            <a:r>
              <a:rPr lang="es-ES" sz="1200" noProof="0" dirty="0">
                <a:effectLst/>
                <a:latin typeface="Arial" panose="020B0604020202020204" pitchFamily="34" charset="0"/>
                <a:ea typeface="MS Mincho" panose="02020609040205080304" pitchFamily="49" charset="-128"/>
              </a:rPr>
              <a:t>influenza</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 confirmada por laboratorio fue la provincia F. </a:t>
            </a:r>
            <a:r>
              <a:rPr lang="es-ES" sz="1200" b="1" i="0" noProof="0" dirty="0">
                <a:effectLst/>
                <a:latin typeface="Arial" panose="020B0604020202020204" pitchFamily="34" charset="0"/>
                <a:ea typeface="Yu Mincho" panose="02020400000000000000" pitchFamily="18" charset="-128"/>
                <a:cs typeface="Arial" panose="020B0604020202020204" pitchFamily="34" charset="0"/>
              </a:rPr>
              <a:t>&lt;CLICK&gt;.</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i="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Yu Mincho" panose="02020400000000000000" pitchFamily="18" charset="-128"/>
                <a:cs typeface="Arial" panose="020B0604020202020204" pitchFamily="34" charset="0"/>
              </a:rPr>
              <a:t>Pregunta </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si hay alguna duda.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i="0" noProof="0" dirty="0">
              <a:effectLst/>
              <a:latin typeface="Arial" panose="020B0604020202020204" pitchFamily="34" charset="0"/>
              <a:ea typeface="Yu Mincho" panose="02020400000000000000" pitchFamily="18" charset="-128"/>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i="0" noProof="0" dirty="0">
                <a:effectLst/>
                <a:latin typeface="Arial" panose="020B0604020202020204" pitchFamily="34" charset="0"/>
                <a:ea typeface="Yu Mincho" panose="02020400000000000000" pitchFamily="18" charset="-128"/>
                <a:cs typeface="Arial" panose="020B0604020202020204" pitchFamily="34" charset="0"/>
              </a:rPr>
              <a:t>Si es necesario, </a:t>
            </a:r>
            <a:r>
              <a:rPr lang="es-ES" sz="1200" b="1" i="0" u="sng" noProof="0" dirty="0">
                <a:effectLst/>
                <a:latin typeface="Arial" panose="020B0604020202020204" pitchFamily="34" charset="0"/>
                <a:ea typeface="Yu Mincho" panose="02020400000000000000" pitchFamily="18" charset="-128"/>
                <a:cs typeface="Arial" panose="020B0604020202020204" pitchFamily="34" charset="0"/>
              </a:rPr>
              <a:t>responda </a:t>
            </a:r>
            <a:r>
              <a:rPr lang="es-ES" sz="1200" i="0" noProof="0" dirty="0">
                <a:effectLst/>
                <a:latin typeface="Arial" panose="020B0604020202020204" pitchFamily="34" charset="0"/>
                <a:ea typeface="Yu Mincho" panose="02020400000000000000" pitchFamily="18" charset="-128"/>
                <a:cs typeface="Arial" panose="020B0604020202020204" pitchFamily="34" charset="0"/>
              </a:rPr>
              <a:t>a las preguntas.</a:t>
            </a:r>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81030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Diga: </a:t>
            </a:r>
            <a:r>
              <a:rPr lang="es-ES" sz="1200" noProof="0" dirty="0">
                <a:effectLst/>
                <a:latin typeface="Arial" panose="020B0604020202020204" pitchFamily="34" charset="0"/>
                <a:ea typeface="MS Mincho" panose="02020609040205080304" pitchFamily="49" charset="-128"/>
              </a:rPr>
              <a:t>¿Qué valor tiene revisar el número de casos y las tasas de incidencia?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con la respuesta.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800" b="1" u="sng" noProof="0" dirty="0">
              <a:effectLst/>
              <a:latin typeface="Arial" panose="020B0604020202020204" pitchFamily="34" charset="0"/>
              <a:ea typeface="MS Mincho" panose="02020609040205080304" pitchFamily="49"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800" noProof="0" dirty="0">
              <a:effectLst/>
              <a:latin typeface="Arial" panose="020B0604020202020204" pitchFamily="34" charset="0"/>
              <a:ea typeface="MS Mincho" panose="02020609040205080304" pitchFamily="49" charset="-128"/>
            </a:endParaRP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33</a:t>
            </a:fld>
            <a:endParaRPr lang="en-US" altLang="en-US"/>
          </a:p>
        </p:txBody>
      </p:sp>
    </p:spTree>
    <p:extLst>
      <p:ext uri="{BB962C8B-B14F-4D97-AF65-F5344CB8AC3E}">
        <p14:creationId xmlns:p14="http://schemas.microsoft.com/office/powerpoint/2010/main" val="1902219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noProof="0" dirty="0"/>
              <a:t>El número de casos es esencial para identificar brotes y para la planificación sanitaria, como para determinar el número de dosis de tratamiento necesarias.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800" noProof="0" dirty="0">
                <a:effectLst/>
                <a:latin typeface="Arial" panose="020B0604020202020204" pitchFamily="34" charset="0"/>
                <a:ea typeface="Arial" panose="020B0604020202020204" pitchFamily="34" charset="0"/>
              </a:rPr>
              <a:t>Las tasas de incidencia demuestran la rapidez con la que se producen nuevos casos en una población específica durante un periodo de tiempo concreto. Las tasas de incidencia son más útiles cuando se comparan entre distintos periodos de tiempo o entre grupos, como entre distintos distritos o dentro del mismo distrito a lo largo de distintos años. Se trata de una valiosa herramienta para que los funcionarios y dirigentes de la sanidad pública monitoreen las tendencias de las enfermedades. </a:t>
            </a:r>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34</a:t>
            </a:fld>
            <a:endParaRPr lang="en-US" altLang="en-US"/>
          </a:p>
        </p:txBody>
      </p:sp>
    </p:spTree>
    <p:extLst>
      <p:ext uri="{BB962C8B-B14F-4D97-AF65-F5344CB8AC3E}">
        <p14:creationId xmlns:p14="http://schemas.microsoft.com/office/powerpoint/2010/main" val="38451063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endParaRPr lang="es-ES" sz="1200" b="1" noProof="0" dirty="0">
              <a:effectLst/>
              <a:latin typeface="Arial" charset="0"/>
              <a:ea typeface="+mn-ea"/>
            </a:endParaRP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b="0" i="0" u="none" noProof="0" dirty="0">
                <a:latin typeface="Arial" panose="020B0604020202020204" pitchFamily="34" charset="0"/>
                <a:cs typeface="Arial" panose="020B0604020202020204" pitchFamily="34" charset="0"/>
              </a:rPr>
              <a:t>Ahora vamos a </a:t>
            </a:r>
            <a:r>
              <a:rPr lang="es-ES" sz="1200" b="0" noProof="0" dirty="0">
                <a:effectLst/>
                <a:latin typeface="Arial" panose="020B0604020202020204" pitchFamily="34" charset="0"/>
                <a:ea typeface="MS Mincho" panose="02020609040205080304" pitchFamily="49" charset="-128"/>
              </a:rPr>
              <a:t>calcular la tasa de letalidad de la influenza para 2024. </a:t>
            </a:r>
            <a:r>
              <a:rPr lang="es-ES" sz="1200" b="1" noProof="0" dirty="0">
                <a:effectLst/>
                <a:latin typeface="Arial" panose="020B0604020202020204" pitchFamily="34" charset="0"/>
                <a:ea typeface="MS Mincho" panose="02020609040205080304" pitchFamily="49" charset="-128"/>
              </a:rPr>
              <a:t>&lt;CLICK&gt; </a:t>
            </a:r>
            <a:r>
              <a:rPr lang="es-ES" sz="1200" b="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1</a:t>
            </a:r>
            <a:r>
              <a:rPr lang="es-ES" sz="1200" b="0" noProof="0" dirty="0">
                <a:effectLst/>
                <a:latin typeface="Arial" panose="020B0604020202020204" pitchFamily="34" charset="0"/>
                <a:ea typeface="MS Mincho" panose="02020609040205080304" pitchFamily="49" charset="-128"/>
              </a:rPr>
              <a:t>).</a:t>
            </a: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35</a:t>
            </a:fld>
            <a:endParaRPr lang="en-US" altLang="en-US"/>
          </a:p>
        </p:txBody>
      </p:sp>
    </p:spTree>
    <p:extLst>
      <p:ext uri="{BB962C8B-B14F-4D97-AF65-F5344CB8AC3E}">
        <p14:creationId xmlns:p14="http://schemas.microsoft.com/office/powerpoint/2010/main" val="3954521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 </a:t>
            </a:r>
          </a:p>
          <a:p>
            <a:pPr marL="0" indent="0">
              <a:buFont typeface="Wingdings" panose="05000000000000000000" pitchFamily="2" charset="2"/>
              <a:buNone/>
            </a:pPr>
            <a:endParaRPr lang="es-ES" sz="1200" b="1" i="0" noProof="0" dirty="0"/>
          </a:p>
          <a:p>
            <a:pPr marL="171450" indent="-171450">
              <a:buFont typeface="Wingdings" panose="05000000000000000000" pitchFamily="2" charset="2"/>
              <a:buChar char="v"/>
            </a:pPr>
            <a:r>
              <a:rPr lang="es-ES" sz="1200" b="1" i="1" noProof="0" dirty="0"/>
              <a:t>Dé a los participantes la oportunidad de revisar la Tabla 1 y calcular la tasa de letalidad antes de pasar a la siguiente diapositiva con la respuesta.  </a:t>
            </a:r>
          </a:p>
          <a:p>
            <a:pPr marL="171450" indent="-171450">
              <a:buFont typeface="Wingdings" panose="05000000000000000000" pitchFamily="2" charset="2"/>
              <a:buChar char="v"/>
            </a:pPr>
            <a:endParaRPr lang="es-ES" sz="1200" b="1" i="1" noProof="0" dirty="0"/>
          </a:p>
          <a:p>
            <a:pPr marL="171450" indent="-171450">
              <a:buFont typeface="Wingdings" panose="05000000000000000000" pitchFamily="2" charset="2"/>
              <a:buChar char="§"/>
            </a:pPr>
            <a:r>
              <a:rPr lang="es-ES" sz="1200" b="1" i="1" noProof="0" dirty="0"/>
              <a:t>&lt;CLICK&gt; </a:t>
            </a:r>
            <a:r>
              <a:rPr lang="es-ES" sz="1200" b="0" i="0" noProof="0" dirty="0"/>
              <a:t>a la siguiente diapositiva con la respuesta.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36</a:t>
            </a:fld>
            <a:endParaRPr lang="en-US" altLang="en-US"/>
          </a:p>
        </p:txBody>
      </p:sp>
    </p:spTree>
    <p:extLst>
      <p:ext uri="{BB962C8B-B14F-4D97-AF65-F5344CB8AC3E}">
        <p14:creationId xmlns:p14="http://schemas.microsoft.com/office/powerpoint/2010/main" val="12444491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a:t>
            </a:r>
            <a:r>
              <a:rPr lang="es-ES" sz="1200" b="0" i="0" u="none" noProof="0" dirty="0">
                <a:latin typeface="Arial" panose="020B0604020202020204" pitchFamily="34" charset="0"/>
                <a:cs typeface="Arial" panose="020B0604020202020204" pitchFamily="34" charset="0"/>
              </a:rPr>
              <a:t>: ¿Cuántos de ustedes tenían la respuesta correcta? </a:t>
            </a:r>
            <a:r>
              <a:rPr lang="es-ES" sz="1200" b="1" i="0" u="none" noProof="0" dirty="0">
                <a:effectLst/>
                <a:latin typeface="Arial" panose="020B0604020202020204" pitchFamily="34" charset="0"/>
                <a:ea typeface="Times New Roman" panose="02020603050405020304" pitchFamily="18" charset="0"/>
              </a:rPr>
              <a:t>Respuesta: </a:t>
            </a:r>
            <a:r>
              <a:rPr lang="es-ES" sz="1200" i="1" noProof="0" dirty="0">
                <a:effectLst/>
                <a:latin typeface="Arial" panose="020B0604020202020204" pitchFamily="34" charset="0"/>
                <a:ea typeface="Times New Roman" panose="02020603050405020304" pitchFamily="18" charset="0"/>
              </a:rPr>
              <a:t>2024 Influenza CFR = (1,143 / 762,653) x 100% = 0.15%.</a:t>
            </a: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i="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Acuse recibo de la</a:t>
            </a:r>
            <a:r>
              <a:rPr lang="es-ES" sz="1200" b="0" i="0" u="none" noProof="0" dirty="0">
                <a:latin typeface="Arial" panose="020B0604020202020204" pitchFamily="34" charset="0"/>
                <a:cs typeface="Arial" panose="020B0604020202020204" pitchFamily="34" charset="0"/>
              </a:rPr>
              <a:t>(s) respuesta(s).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Pregunte:</a:t>
            </a:r>
            <a:r>
              <a:rPr lang="es-ES" sz="1200" b="0" i="0" u="none" noProof="0" dirty="0">
                <a:latin typeface="Arial" panose="020B0604020202020204" pitchFamily="34" charset="0"/>
                <a:cs typeface="Arial" panose="020B0604020202020204" pitchFamily="34" charset="0"/>
              </a:rPr>
              <a:t>  ¿Qué preguntas tienes?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u="none" noProof="0" dirty="0">
                <a:latin typeface="Arial" panose="020B0604020202020204" pitchFamily="34" charset="0"/>
                <a:cs typeface="Arial" panose="020B0604020202020204" pitchFamily="34" charset="0"/>
              </a:rPr>
              <a:t>Si es necesario, </a:t>
            </a:r>
            <a:r>
              <a:rPr lang="es-ES" sz="1200" b="1" i="0" u="sng" noProof="0" dirty="0">
                <a:latin typeface="Arial" panose="020B0604020202020204" pitchFamily="34" charset="0"/>
                <a:cs typeface="Arial" panose="020B0604020202020204" pitchFamily="34" charset="0"/>
              </a:rPr>
              <a:t>responda </a:t>
            </a:r>
            <a:r>
              <a:rPr lang="es-ES" sz="1200" b="0" i="0" u="none" noProof="0" dirty="0">
                <a:latin typeface="Arial" panose="020B0604020202020204" pitchFamily="34" charset="0"/>
                <a:cs typeface="Arial" panose="020B0604020202020204" pitchFamily="34" charset="0"/>
              </a:rPr>
              <a:t>a las preguntas.</a:t>
            </a:r>
            <a:endParaRPr lang="es-ES" sz="1200" noProof="0" dirty="0"/>
          </a:p>
          <a:p>
            <a:pPr lvl="2"/>
            <a:endParaRPr lang="es-ES" sz="1200" noProof="0" dirty="0"/>
          </a:p>
          <a:p>
            <a:pPr marL="0" marR="0">
              <a:spcBef>
                <a:spcPts val="0"/>
              </a:spcBef>
              <a:spcAft>
                <a:spcPts val="300"/>
              </a:spcAft>
            </a:pPr>
            <a:r>
              <a:rPr lang="es-ES" sz="1200" i="1" noProof="0" dirty="0">
                <a:effectLst/>
                <a:latin typeface="Arial" panose="020B0604020202020204" pitchFamily="34" charset="0"/>
                <a:ea typeface="Times New Roman" panose="02020603050405020304" pitchFamily="18" charset="0"/>
              </a:rPr>
              <a:t> </a:t>
            </a:r>
            <a:endParaRPr lang="es-ES" sz="1200" noProof="0" dirty="0">
              <a:effectLst/>
              <a:latin typeface="Arial" panose="020B0604020202020204" pitchFamily="34" charset="0"/>
              <a:ea typeface="MS Mincho" panose="02020609040205080304" pitchFamily="49" charset="-128"/>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37</a:t>
            </a:fld>
            <a:endParaRPr lang="en-US" altLang="en-US"/>
          </a:p>
        </p:txBody>
      </p:sp>
    </p:spTree>
    <p:extLst>
      <p:ext uri="{BB962C8B-B14F-4D97-AF65-F5344CB8AC3E}">
        <p14:creationId xmlns:p14="http://schemas.microsoft.com/office/powerpoint/2010/main" val="893318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 </a:t>
            </a:r>
          </a:p>
          <a:p>
            <a:pPr lvl="0"/>
            <a:endParaRPr lang="es-ES" sz="1200" noProof="0" dirty="0">
              <a:latin typeface="Arial" panose="020B0604020202020204" pitchFamily="34" charset="0"/>
              <a:cs typeface="Arial" panose="020B0604020202020204" pitchFamily="34" charset="0"/>
            </a:endParaRPr>
          </a:p>
          <a:p>
            <a:pPr marL="0" marR="0">
              <a:spcBef>
                <a:spcPts val="0"/>
              </a:spcBef>
              <a:spcAft>
                <a:spcPts val="0"/>
              </a:spcAft>
              <a:tabLst>
                <a:tab pos="841375" algn="l"/>
              </a:tabLst>
            </a:pPr>
            <a:r>
              <a:rPr lang="es-ES" sz="1200" b="1" i="0" u="sng" noProof="0" dirty="0">
                <a:latin typeface="Arial" panose="020B0604020202020204" pitchFamily="34" charset="0"/>
                <a:cs typeface="Arial" panose="020B0604020202020204" pitchFamily="34" charset="0"/>
              </a:rPr>
              <a:t>Diga: </a:t>
            </a:r>
            <a:r>
              <a:rPr lang="es-ES" sz="1200" b="1" i="0" u="none" noProof="0" dirty="0">
                <a:latin typeface="Arial" panose="020B0604020202020204" pitchFamily="34" charset="0"/>
                <a:cs typeface="Arial" panose="020B0604020202020204" pitchFamily="34" charset="0"/>
              </a:rPr>
              <a:t>La </a:t>
            </a:r>
            <a:r>
              <a:rPr lang="es-ES" sz="1800" noProof="0" dirty="0">
                <a:effectLst/>
                <a:latin typeface="Arial" panose="020B0604020202020204" pitchFamily="34" charset="0"/>
                <a:ea typeface="Arial" panose="020B0604020202020204" pitchFamily="34" charset="0"/>
              </a:rPr>
              <a:t>provincia D tuvo más muertes que la provincia F. Entonces, ¿por qué la tasa de letalidad de la provincia F fue mayor que la de la provincia D?</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con la respuesta.</a:t>
            </a:r>
          </a:p>
          <a:p>
            <a:pPr lvl="0"/>
            <a:endParaRPr lang="es-ES" sz="1200" b="1" noProof="0" dirty="0"/>
          </a:p>
          <a:p>
            <a:pPr lvl="0"/>
            <a:endParaRPr lang="es-ES" sz="2000" b="1" noProof="0" dirty="0"/>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38</a:t>
            </a:fld>
            <a:endParaRPr lang="en-US" altLang="en-US"/>
          </a:p>
        </p:txBody>
      </p:sp>
    </p:spTree>
    <p:extLst>
      <p:ext uri="{BB962C8B-B14F-4D97-AF65-F5344CB8AC3E}">
        <p14:creationId xmlns:p14="http://schemas.microsoft.com/office/powerpoint/2010/main" val="28022005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MS Mincho" panose="02020609040205080304" pitchFamily="49" charset="-128"/>
              </a:rPr>
              <a:t>La tasa de letalidad se calcula como el número de muertes debidas a una enfermedad dividido por el número total de casos de dicha enfermedad. Aunque la provincia D registró más muertes por influenza, la frecuencia de muertes entre los casos de la provincia F fue mayor.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i="0" u="sng"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Pregunte:</a:t>
            </a:r>
            <a:r>
              <a:rPr lang="es-ES" sz="1200" b="0" i="0" u="none" noProof="0" dirty="0">
                <a:latin typeface="Arial" panose="020B0604020202020204" pitchFamily="34" charset="0"/>
                <a:cs typeface="Arial" panose="020B0604020202020204" pitchFamily="34" charset="0"/>
              </a:rPr>
              <a:t>  ¿Qué preguntas tienen?</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0" i="0" u="none"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u="none" noProof="0" dirty="0">
                <a:latin typeface="Arial" panose="020B0604020202020204" pitchFamily="34" charset="0"/>
                <a:cs typeface="Arial" panose="020B0604020202020204" pitchFamily="34" charset="0"/>
              </a:rPr>
              <a:t>Si es necesario, </a:t>
            </a:r>
            <a:r>
              <a:rPr lang="es-ES" sz="1200" b="1" i="0" u="sng" noProof="0" dirty="0">
                <a:latin typeface="Arial" panose="020B0604020202020204" pitchFamily="34" charset="0"/>
                <a:cs typeface="Arial" panose="020B0604020202020204" pitchFamily="34" charset="0"/>
              </a:rPr>
              <a:t>responda </a:t>
            </a:r>
            <a:r>
              <a:rPr lang="es-ES" sz="1200" b="0" i="0" u="none" noProof="0" dirty="0">
                <a:latin typeface="Arial" panose="020B0604020202020204" pitchFamily="34" charset="0"/>
                <a:cs typeface="Arial" panose="020B0604020202020204" pitchFamily="34" charset="0"/>
              </a:rPr>
              <a:t>a las preguntas.</a:t>
            </a:r>
            <a:endParaRPr lang="es-ES" sz="1200"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39</a:t>
            </a:fld>
            <a:endParaRPr lang="en-US" altLang="en-US"/>
          </a:p>
        </p:txBody>
      </p:sp>
    </p:spTree>
    <p:extLst>
      <p:ext uri="{BB962C8B-B14F-4D97-AF65-F5344CB8AC3E}">
        <p14:creationId xmlns:p14="http://schemas.microsoft.com/office/powerpoint/2010/main" val="3061878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u="sng"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i="0" u="sng" noProof="0" dirty="0"/>
              <a:t>Lea </a:t>
            </a:r>
            <a:r>
              <a:rPr lang="es-ES" sz="1200" b="0" i="0" noProof="0" dirty="0"/>
              <a:t>el escenario de la diapositiva para los participantes.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28045571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i="0" noProof="0" dirty="0"/>
              <a:t>Notas del instructor:</a:t>
            </a:r>
          </a:p>
          <a:p>
            <a:endParaRPr lang="es-ES" sz="1200" i="0" noProof="0" dirty="0"/>
          </a:p>
          <a:p>
            <a:pPr marL="171450" indent="-171450">
              <a:buFont typeface="Wingdings" panose="05000000000000000000" pitchFamily="2" charset="2"/>
              <a:buChar char="§"/>
            </a:pPr>
            <a:r>
              <a:rPr lang="es-ES" sz="1200" i="0" noProof="0" dirty="0"/>
              <a:t>Pida a un voluntario que lea la diapositiva.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40</a:t>
            </a:fld>
            <a:endParaRPr lang="en-US" altLang="en-US"/>
          </a:p>
        </p:txBody>
      </p:sp>
    </p:spTree>
    <p:extLst>
      <p:ext uri="{BB962C8B-B14F-4D97-AF65-F5344CB8AC3E}">
        <p14:creationId xmlns:p14="http://schemas.microsoft.com/office/powerpoint/2010/main" val="36645339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i="0" noProof="0" dirty="0"/>
          </a:p>
          <a:p>
            <a:pPr marL="171450" indent="-171450">
              <a:buFont typeface="Wingdings" panose="05000000000000000000" pitchFamily="2" charset="2"/>
              <a:buChar char="§"/>
            </a:pPr>
            <a:r>
              <a:rPr lang="es-ES" sz="1200" i="0" noProof="0" dirty="0"/>
              <a:t>Pida a otro voluntario que lea la diapositiva.</a:t>
            </a:r>
          </a:p>
          <a:p>
            <a:pPr marL="171450" indent="-171450">
              <a:buFont typeface="Wingdings" panose="05000000000000000000" pitchFamily="2" charset="2"/>
              <a:buChar char="§"/>
            </a:pPr>
            <a:endParaRPr lang="es-ES" sz="1200" i="0" noProof="0" dirty="0"/>
          </a:p>
          <a:p>
            <a:pPr marL="171450" indent="-171450">
              <a:buFont typeface="Wingdings" panose="05000000000000000000" pitchFamily="2" charset="2"/>
              <a:buChar char="v"/>
            </a:pPr>
            <a:r>
              <a:rPr lang="es-ES" sz="1200" b="1" i="1" noProof="0" dirty="0"/>
              <a:t>Conceda a los participantes 2-3 minutos para leer las actividades que se realizan en el cuaderno de ejercicios para los participantes en las secciones sobre la vigilancia de la influenza.</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41</a:t>
            </a:fld>
            <a:endParaRPr lang="en-US" altLang="en-US"/>
          </a:p>
        </p:txBody>
      </p:sp>
    </p:spTree>
    <p:extLst>
      <p:ext uri="{BB962C8B-B14F-4D97-AF65-F5344CB8AC3E}">
        <p14:creationId xmlns:p14="http://schemas.microsoft.com/office/powerpoint/2010/main" val="1059057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endParaRPr lang="es-ES" sz="1200" i="0" noProof="0" dirty="0"/>
          </a:p>
          <a:p>
            <a:pPr marL="171450" indent="-171450">
              <a:buFont typeface="Wingdings" panose="05000000000000000000" pitchFamily="2" charset="2"/>
              <a:buChar char="§"/>
            </a:pPr>
            <a:r>
              <a:rPr lang="es-ES" sz="1200" b="1" i="0" u="sng" noProof="0" dirty="0">
                <a:effectLst/>
                <a:latin typeface="Arial" panose="020B0604020202020204" pitchFamily="34" charset="0"/>
                <a:ea typeface="MS Mincho" panose="02020609040205080304" pitchFamily="49" charset="-128"/>
              </a:rPr>
              <a:t>Diga</a:t>
            </a:r>
            <a:r>
              <a:rPr lang="es-ES" sz="1200" noProof="0" dirty="0">
                <a:effectLst/>
                <a:latin typeface="Arial" panose="020B0604020202020204" pitchFamily="34" charset="0"/>
                <a:ea typeface="MS Mincho" panose="02020609040205080304" pitchFamily="49" charset="-128"/>
              </a:rPr>
              <a:t>: ¿El sistema de vigilancia de la </a:t>
            </a:r>
            <a:r>
              <a:rPr lang="es-ES" sz="1200" dirty="0"/>
              <a:t>influenza</a:t>
            </a:r>
            <a:r>
              <a:rPr lang="es-ES" sz="1200" noProof="0" dirty="0">
                <a:effectLst/>
                <a:latin typeface="Arial" panose="020B0604020202020204" pitchFamily="34" charset="0"/>
                <a:ea typeface="MS Mincho" panose="02020609040205080304" pitchFamily="49" charset="-128"/>
              </a:rPr>
              <a:t> aviar es activo, pasivo o ambos? Apoye su respuesta.</a:t>
            </a:r>
          </a:p>
          <a:p>
            <a:pPr marL="171450" indent="-171450">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la respuesta.</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42</a:t>
            </a:fld>
            <a:endParaRPr lang="en-US" altLang="en-US"/>
          </a:p>
        </p:txBody>
      </p:sp>
    </p:spTree>
    <p:extLst>
      <p:ext uri="{BB962C8B-B14F-4D97-AF65-F5344CB8AC3E}">
        <p14:creationId xmlns:p14="http://schemas.microsoft.com/office/powerpoint/2010/main" val="15124932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a:spcBef>
                <a:spcPts val="0"/>
              </a:spcBef>
              <a:spcAft>
                <a:spcPts val="0"/>
              </a:spcAft>
            </a:pPr>
            <a:r>
              <a:rPr lang="es-ES" sz="1200" b="1" i="0" noProof="0" dirty="0">
                <a:solidFill>
                  <a:srgbClr val="000000"/>
                </a:solidFill>
                <a:effectLst/>
                <a:latin typeface="Arial" panose="020B0604020202020204" pitchFamily="34" charset="0"/>
                <a:ea typeface="MS Mincho" panose="02020609040205080304" pitchFamily="49" charset="-128"/>
              </a:rPr>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i="0" noProof="0" dirty="0">
                <a:solidFill>
                  <a:srgbClr val="000000"/>
                </a:solidFill>
                <a:effectLst/>
                <a:latin typeface="Arial" panose="020B0604020202020204" pitchFamily="34" charset="0"/>
                <a:ea typeface="MS Mincho" panose="02020609040205080304" pitchFamily="49" charset="-128"/>
              </a:rPr>
              <a:t>El sistema de vigilancia de la </a:t>
            </a:r>
            <a:r>
              <a:rPr lang="es-ES" sz="1200" dirty="0"/>
              <a:t>influenza </a:t>
            </a:r>
            <a:r>
              <a:rPr lang="es-ES" sz="1200" i="0" noProof="0" dirty="0">
                <a:solidFill>
                  <a:srgbClr val="000000"/>
                </a:solidFill>
                <a:effectLst/>
                <a:latin typeface="Arial" panose="020B0604020202020204" pitchFamily="34" charset="0"/>
                <a:ea typeface="MS Mincho" panose="02020609040205080304" pitchFamily="49" charset="-128"/>
              </a:rPr>
              <a:t>utiliza la vigilancia activa y la pasiva. </a:t>
            </a:r>
            <a:r>
              <a:rPr lang="es-ES" sz="1200" b="1" i="0" noProof="0" dirty="0">
                <a:solidFill>
                  <a:srgbClr val="000000"/>
                </a:solidFill>
                <a:effectLst/>
                <a:latin typeface="Arial" panose="020B0604020202020204" pitchFamily="34" charset="0"/>
                <a:ea typeface="MS Mincho" panose="02020609040205080304" pitchFamily="49" charset="-128"/>
              </a:rPr>
              <a:t>La vigilancia activa </a:t>
            </a:r>
            <a:r>
              <a:rPr lang="es-ES" sz="1200" i="0" noProof="0" dirty="0">
                <a:solidFill>
                  <a:srgbClr val="000000"/>
                </a:solidFill>
                <a:effectLst/>
                <a:latin typeface="Arial" panose="020B0604020202020204" pitchFamily="34" charset="0"/>
                <a:ea typeface="MS Mincho" panose="02020609040205080304" pitchFamily="49" charset="-128"/>
              </a:rPr>
              <a:t>se lleva a cabo cuando los funcionarios de salud pública recopilan datos de centros de atención médica, laboratorios, etc. Por lo general, se realizan visitas de rutina y/o llamadas telefónicas a las unidades notificadoras. Como se indica en las pautas, el personal de salud pública del distrito debe realizar visitas mensuales a los centros de atención médica y laboratorios dentro de su distrito para identificar cualquier caso de influenza no informado.</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i="0" noProof="0" dirty="0">
              <a:solidFill>
                <a:srgbClr val="000000"/>
              </a:solidFill>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solidFill>
                  <a:srgbClr val="000000"/>
                </a:solidFill>
                <a:effectLst/>
                <a:latin typeface="Arial" panose="020B0604020202020204" pitchFamily="34" charset="0"/>
                <a:ea typeface="MS Mincho" panose="02020609040205080304" pitchFamily="49" charset="-128"/>
              </a:rPr>
              <a:t>Diga: </a:t>
            </a:r>
            <a:r>
              <a:rPr lang="es-ES" sz="1200" i="0" noProof="0" dirty="0">
                <a:solidFill>
                  <a:srgbClr val="000000"/>
                </a:solidFill>
                <a:effectLst/>
                <a:latin typeface="Arial" panose="020B0604020202020204" pitchFamily="34" charset="0"/>
                <a:ea typeface="MS Mincho" panose="02020609040205080304" pitchFamily="49" charset="-128"/>
              </a:rPr>
              <a:t>Además, los centros de salud y los laboratorios deben enviar informes semanales sobre la influenza a la oficina de salud pública del distrito, incluidos los reportes "0" cuando no se presentan casos. Esta notificación</a:t>
            </a:r>
            <a:r>
              <a:rPr lang="es-MX" sz="1200" i="0" noProof="0" dirty="0">
                <a:solidFill>
                  <a:srgbClr val="000000"/>
                </a:solidFill>
                <a:effectLst/>
                <a:latin typeface="Arial" panose="020B0604020202020204" pitchFamily="34" charset="0"/>
                <a:ea typeface="MS Mincho" panose="02020609040205080304" pitchFamily="49" charset="-128"/>
              </a:rPr>
              <a:t>, por parte de los centros de salud y los laboratorios, a las oficinas de salud pública del distrito,</a:t>
            </a:r>
            <a:r>
              <a:rPr lang="es-ES" sz="1200" i="0" noProof="0" dirty="0">
                <a:solidFill>
                  <a:srgbClr val="000000"/>
                </a:solidFill>
                <a:effectLst/>
                <a:latin typeface="Arial" panose="020B0604020202020204" pitchFamily="34" charset="0"/>
                <a:ea typeface="MS Mincho" panose="02020609040205080304" pitchFamily="49" charset="-128"/>
              </a:rPr>
              <a:t> es un ejemplo de </a:t>
            </a:r>
            <a:r>
              <a:rPr lang="es-ES" sz="1200" b="1" i="0" noProof="0" dirty="0">
                <a:solidFill>
                  <a:srgbClr val="000000"/>
                </a:solidFill>
                <a:effectLst/>
                <a:latin typeface="Arial" panose="020B0604020202020204" pitchFamily="34" charset="0"/>
                <a:ea typeface="MS Mincho" panose="02020609040205080304" pitchFamily="49" charset="-128"/>
              </a:rPr>
              <a:t>vigilancia pasiva</a:t>
            </a:r>
            <a:r>
              <a:rPr lang="es-ES" sz="1200" i="0" noProof="0" dirty="0">
                <a:solidFill>
                  <a:srgbClr val="000000"/>
                </a:solidFill>
                <a:effectLst/>
                <a:latin typeface="Arial" panose="020B0604020202020204" pitchFamily="34" charset="0"/>
                <a:ea typeface="MS Mincho" panose="02020609040205080304" pitchFamily="49" charset="-128"/>
              </a:rPr>
              <a:t>, ya que utiliza datos ya disponibles.</a:t>
            </a:r>
            <a:endParaRPr lang="es-ES" sz="1200" i="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43</a:t>
            </a:fld>
            <a:endParaRPr lang="en-US" altLang="en-US"/>
          </a:p>
        </p:txBody>
      </p:sp>
    </p:spTree>
    <p:extLst>
      <p:ext uri="{BB962C8B-B14F-4D97-AF65-F5344CB8AC3E}">
        <p14:creationId xmlns:p14="http://schemas.microsoft.com/office/powerpoint/2010/main" val="20392724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i="0" noProof="0" dirty="0">
                <a:solidFill>
                  <a:srgbClr val="000000"/>
                </a:solidFill>
                <a:effectLst/>
                <a:latin typeface="Arial" panose="020B0604020202020204" pitchFamily="34" charset="0"/>
                <a:ea typeface="MS Mincho" panose="02020609040205080304" pitchFamily="49" charset="-128"/>
              </a:rPr>
              <a:t>Notas del instructor:</a:t>
            </a:r>
          </a:p>
          <a:p>
            <a:pPr lvl="0"/>
            <a:endParaRPr lang="es-ES" sz="1200" noProof="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MS Mincho" panose="02020609040205080304" pitchFamily="49" charset="-128"/>
              </a:rPr>
              <a:t>¿Cuál es el propósito y el valor de exigir a los centros sanitarios y laboratorios que notifiquen cero casos si no se ha identificado ninguno esa semana?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Acuse recibo de la</a:t>
            </a:r>
            <a:r>
              <a:rPr lang="es-ES" sz="1200" b="0" i="0" u="none" noProof="0" dirty="0">
                <a:latin typeface="Arial" panose="020B0604020202020204" pitchFamily="34" charset="0"/>
                <a:cs typeface="Arial" panose="020B0604020202020204" pitchFamily="34" charset="0"/>
              </a:rPr>
              <a:t>(s) respuesta(s).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la respuesta.</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44</a:t>
            </a:fld>
            <a:endParaRPr lang="en-US" altLang="en-US"/>
          </a:p>
        </p:txBody>
      </p:sp>
    </p:spTree>
    <p:extLst>
      <p:ext uri="{BB962C8B-B14F-4D97-AF65-F5344CB8AC3E}">
        <p14:creationId xmlns:p14="http://schemas.microsoft.com/office/powerpoint/2010/main" val="1157730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i="0" noProof="0" dirty="0">
                <a:effectLst/>
                <a:latin typeface="Arial" panose="020B0604020202020204" pitchFamily="34" charset="0"/>
                <a:ea typeface="MS Mincho" panose="02020609040205080304" pitchFamily="49" charset="-128"/>
              </a:rPr>
              <a:t>Notas del instructor: </a:t>
            </a:r>
          </a:p>
          <a:p>
            <a:pPr lvl="2"/>
            <a:endParaRPr lang="es-ES" sz="1200" i="1"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2743200" algn="ctr"/>
                <a:tab pos="5486400" algn="r"/>
                <a:tab pos="457200" algn="l"/>
              </a:tabLst>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MS Mincho" panose="02020609040205080304" pitchFamily="49" charset="-128"/>
              </a:rPr>
              <a:t>Para determinar si no hay casos o sólo falta notificación.</a:t>
            </a:r>
          </a:p>
          <a:p>
            <a:pPr marL="171450" marR="0" indent="-171450">
              <a:spcBef>
                <a:spcPts val="0"/>
              </a:spcBef>
              <a:spcAft>
                <a:spcPts val="0"/>
              </a:spcAft>
              <a:buFont typeface="Wingdings" panose="05000000000000000000" pitchFamily="2" charset="2"/>
              <a:buChar char="§"/>
              <a:tabLst>
                <a:tab pos="2743200" algn="ctr"/>
                <a:tab pos="5486400" algn="r"/>
                <a:tab pos="457200" algn="l"/>
              </a:tabLst>
            </a:pPr>
            <a:endParaRPr lang="es-ES" sz="1200" i="0"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2743200" algn="ctr"/>
                <a:tab pos="5486400" algn="r"/>
                <a:tab pos="457200" algn="l"/>
              </a:tabLst>
            </a:pPr>
            <a:r>
              <a:rPr lang="es-ES" sz="1200" b="1" i="0" u="sng" noProof="0" dirty="0">
                <a:effectLst/>
                <a:latin typeface="Arial" panose="020B0604020202020204" pitchFamily="34" charset="0"/>
                <a:ea typeface="MS Mincho" panose="02020609040205080304" pitchFamily="49" charset="-128"/>
              </a:rPr>
              <a:t>Diga: </a:t>
            </a:r>
            <a:r>
              <a:rPr lang="es-ES" sz="1200" i="0" noProof="0" dirty="0">
                <a:effectLst/>
                <a:latin typeface="Arial" panose="020B0604020202020204" pitchFamily="34" charset="0"/>
                <a:ea typeface="MS Mincho" panose="02020609040205080304" pitchFamily="49" charset="-128"/>
              </a:rPr>
              <a:t>El requisito de notificación cero tiene por objeto garantizar que los funcionarios de salud pública sepan que los centros de atención sanitaria y los laboratorios no diagnosticaron casos en lugar de notificar menos o no notificar. Los funcionarios de salud pública deben ser capaces de distinguir entre la ausencia de casos y la ausencia de notificación, sobre todo durante los esfuerzos por eliminar una enfermedad.</a:t>
            </a:r>
          </a:p>
          <a:p>
            <a:pPr lvl="2"/>
            <a:endParaRPr lang="es-ES" sz="1800" i="1"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45</a:t>
            </a:fld>
            <a:endParaRPr lang="en-US" altLang="en-US"/>
          </a:p>
        </p:txBody>
      </p:sp>
    </p:spTree>
    <p:extLst>
      <p:ext uri="{BB962C8B-B14F-4D97-AF65-F5344CB8AC3E}">
        <p14:creationId xmlns:p14="http://schemas.microsoft.com/office/powerpoint/2010/main" val="30565129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indent="-171450">
              <a:buFont typeface="Wingdings" panose="05000000000000000000" pitchFamily="2" charset="2"/>
              <a:buChar char="§"/>
            </a:pPr>
            <a:r>
              <a:rPr lang="es-ES" sz="1200" b="1" i="0" u="sng" noProof="0" dirty="0"/>
              <a:t>Pida </a:t>
            </a:r>
            <a:r>
              <a:rPr lang="es-ES" sz="1200" b="0" i="0" noProof="0" dirty="0"/>
              <a:t>a un voluntario que lea la diapositiva. </a:t>
            </a:r>
          </a:p>
          <a:p>
            <a:pPr marL="171450" indent="-171450">
              <a:buFont typeface="Wingdings" panose="05000000000000000000" pitchFamily="2" charset="2"/>
              <a:buChar char="§"/>
            </a:pPr>
            <a:endParaRPr lang="es-ES" sz="1200" b="0" i="0" noProof="0" dirty="0"/>
          </a:p>
          <a:p>
            <a:pPr marL="171450" indent="-171450">
              <a:buFont typeface="Wingdings" panose="05000000000000000000" pitchFamily="2" charset="2"/>
              <a:buChar char="§"/>
            </a:pPr>
            <a:r>
              <a:rPr lang="es-ES" sz="1200" b="1" i="0" u="sng" noProof="0" dirty="0"/>
              <a:t>Diga: </a:t>
            </a:r>
            <a:r>
              <a:rPr lang="es-ES" sz="1200" b="0" i="0" noProof="0" dirty="0"/>
              <a:t>Las tres diapositivas establecen un escenario para que el responsable de vigilancia del distrito investigue la </a:t>
            </a:r>
            <a:r>
              <a:rPr lang="es-ES" sz="1200" dirty="0"/>
              <a:t>influenza</a:t>
            </a:r>
            <a:r>
              <a:rPr lang="es-ES" sz="1200" b="0" i="0" noProof="0" dirty="0"/>
              <a:t> aviar.</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46</a:t>
            </a:fld>
            <a:endParaRPr lang="en-US" altLang="en-US"/>
          </a:p>
        </p:txBody>
      </p:sp>
    </p:spTree>
    <p:extLst>
      <p:ext uri="{BB962C8B-B14F-4D97-AF65-F5344CB8AC3E}">
        <p14:creationId xmlns:p14="http://schemas.microsoft.com/office/powerpoint/2010/main" val="18360981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Pida </a:t>
            </a:r>
            <a:r>
              <a:rPr lang="es-ES" sz="1200" b="0" i="0" noProof="0" dirty="0"/>
              <a:t>a un voluntario que lea la diapositiva. </a:t>
            </a:r>
          </a:p>
          <a:p>
            <a:r>
              <a:rPr lang="es-ES" sz="1200" b="0" i="1" noProof="0" dirty="0"/>
              <a:t> . </a:t>
            </a:r>
            <a:endParaRPr lang="es-ES" sz="12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47</a:t>
            </a:fld>
            <a:endParaRPr lang="en-US" altLang="en-US"/>
          </a:p>
        </p:txBody>
      </p:sp>
    </p:spTree>
    <p:extLst>
      <p:ext uri="{BB962C8B-B14F-4D97-AF65-F5344CB8AC3E}">
        <p14:creationId xmlns:p14="http://schemas.microsoft.com/office/powerpoint/2010/main" val="23400612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Pida </a:t>
            </a:r>
            <a:r>
              <a:rPr lang="es-ES" sz="1200" b="0" i="0" noProof="0" dirty="0"/>
              <a:t>a un voluntario que lea la diapositiva. </a:t>
            </a:r>
          </a:p>
          <a:p>
            <a:r>
              <a:rPr lang="es-ES" sz="2000" b="0" i="1" noProof="0" dirty="0"/>
              <a:t> . </a:t>
            </a:r>
            <a:endParaRPr lang="es-ES" sz="2000" b="0" i="0" noProof="0" dirty="0"/>
          </a:p>
          <a:p>
            <a:endParaRPr lang="es-ES" sz="200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48</a:t>
            </a:fld>
            <a:endParaRPr lang="en-US" altLang="en-US"/>
          </a:p>
        </p:txBody>
      </p:sp>
    </p:spTree>
    <p:extLst>
      <p:ext uri="{BB962C8B-B14F-4D97-AF65-F5344CB8AC3E}">
        <p14:creationId xmlns:p14="http://schemas.microsoft.com/office/powerpoint/2010/main" val="19473038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noProof="0" dirty="0"/>
          </a:p>
          <a:p>
            <a:pPr marL="171450" indent="-171450">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rPr>
              <a:t>Diga: </a:t>
            </a:r>
            <a:r>
              <a:rPr lang="es-ES" sz="1200" noProof="0" dirty="0">
                <a:effectLst/>
                <a:latin typeface="Arial" panose="020B0604020202020204" pitchFamily="34" charset="0"/>
                <a:ea typeface="Times New Roman" panose="02020603050405020304" pitchFamily="18" charset="0"/>
              </a:rPr>
              <a:t>En esta actividad, los participantes asumirán diferentes papeles y se entrevistarán entre sí y completarán un formulario de investigación de casos de </a:t>
            </a:r>
            <a:r>
              <a:rPr lang="es-ES" sz="1200" dirty="0"/>
              <a:t>influenza</a:t>
            </a:r>
            <a:r>
              <a:rPr lang="es-ES" sz="1200" noProof="0" dirty="0">
                <a:effectLst/>
                <a:latin typeface="Arial" panose="020B0604020202020204" pitchFamily="34" charset="0"/>
                <a:ea typeface="Times New Roman" panose="02020603050405020304" pitchFamily="18" charset="0"/>
              </a:rPr>
              <a:t>.</a:t>
            </a:r>
          </a:p>
          <a:p>
            <a:pPr marL="0" marR="0"/>
            <a:endParaRPr lang="es-ES" sz="1200" noProof="0" dirty="0">
              <a:effectLst/>
              <a:latin typeface="Arial" panose="020B0604020202020204" pitchFamily="34" charset="0"/>
              <a:ea typeface="Times New Roman" panose="02020603050405020304" pitchFamily="18" charset="0"/>
            </a:endParaRPr>
          </a:p>
          <a:p>
            <a:pPr marL="628650" marR="0" lvl="1" indent="-171450">
              <a:spcBef>
                <a:spcPts val="0"/>
              </a:spcBef>
              <a:spcAft>
                <a:spcPts val="0"/>
              </a:spcAft>
              <a:buFont typeface="Courier New" panose="02070309020205020404" pitchFamily="49" charset="0"/>
              <a:buChar char="o"/>
            </a:pPr>
            <a:r>
              <a:rPr lang="es-ES" sz="1200" b="1" i="0" u="none" noProof="0" dirty="0">
                <a:effectLst/>
                <a:latin typeface="Arial" panose="020B0604020202020204" pitchFamily="34" charset="0"/>
                <a:ea typeface="Times New Roman" panose="02020603050405020304" pitchFamily="18" charset="0"/>
              </a:rPr>
              <a:t>Entrevista 1: </a:t>
            </a:r>
            <a:r>
              <a:rPr lang="es-ES" sz="1200" i="0" noProof="0" dirty="0">
                <a:effectLst/>
                <a:latin typeface="Arial" panose="020B0604020202020204" pitchFamily="34" charset="0"/>
                <a:ea typeface="Times New Roman" panose="02020603050405020304" pitchFamily="18" charset="0"/>
              </a:rPr>
              <a:t>Una persona debe representar el papel del Dr. Uno, </a:t>
            </a:r>
            <a:r>
              <a:rPr lang="es-MX" sz="1200" i="0" noProof="0" dirty="0">
                <a:effectLst/>
                <a:latin typeface="Arial" panose="020B0604020202020204" pitchFamily="34" charset="0"/>
                <a:ea typeface="Times New Roman" panose="02020603050405020304" pitchFamily="18" charset="0"/>
              </a:rPr>
              <a:t>el médico que atiende al primer paciente con </a:t>
            </a:r>
            <a:r>
              <a:rPr lang="en-US" sz="1200" i="0" noProof="0" dirty="0">
                <a:effectLst/>
                <a:latin typeface="Arial" panose="020B0604020202020204" pitchFamily="34" charset="0"/>
                <a:ea typeface="Times New Roman" panose="02020603050405020304" pitchFamily="18" charset="0"/>
              </a:rPr>
              <a:t>influenza </a:t>
            </a:r>
            <a:r>
              <a:rPr lang="es-ES" sz="1200" i="0" noProof="0" dirty="0">
                <a:effectLst/>
                <a:latin typeface="Arial" panose="020B0604020202020204" pitchFamily="34" charset="0"/>
                <a:ea typeface="Times New Roman" panose="02020603050405020304" pitchFamily="18" charset="0"/>
              </a:rPr>
              <a:t>Gamma. La otra persona debe </a:t>
            </a:r>
            <a:r>
              <a:rPr lang="es-MX" sz="1200" i="0" noProof="0" dirty="0">
                <a:effectLst/>
                <a:latin typeface="Arial" panose="020B0604020202020204" pitchFamily="34" charset="0"/>
                <a:ea typeface="Times New Roman" panose="02020603050405020304" pitchFamily="18" charset="0"/>
              </a:rPr>
              <a:t>asumir el papel del nuevo funcionario de vigilancia de la influenza, quien completará el Formulario de investigación de casos 1 con base</a:t>
            </a:r>
            <a:r>
              <a:rPr lang="es-ES" sz="1200" i="0" noProof="0" dirty="0">
                <a:effectLst/>
                <a:latin typeface="Arial" panose="020B0604020202020204" pitchFamily="34" charset="0"/>
                <a:ea typeface="Times New Roman" panose="02020603050405020304" pitchFamily="18" charset="0"/>
              </a:rPr>
              <a:t> en la información proporcionada por el Dr. Uno. El funcionario de vigilancia deberá entrevistar al Dr. Uno utilizando el formulario de reporte de casos que se proporciona en la página siguiente. Complete la mayor parte posible del formulario. El Dr. Uno deberá responder a las preguntas utilizando la información proporcionada en el Apéndice 1.  </a:t>
            </a:r>
          </a:p>
          <a:p>
            <a:pPr marL="0" marR="0">
              <a:spcBef>
                <a:spcPts val="0"/>
              </a:spcBef>
              <a:spcAft>
                <a:spcPts val="0"/>
              </a:spcAft>
              <a:tabLst>
                <a:tab pos="2743200" algn="ctr"/>
                <a:tab pos="5486400" algn="r"/>
                <a:tab pos="457200" algn="l"/>
              </a:tabLst>
            </a:pPr>
            <a:r>
              <a:rPr lang="es-ES" sz="1200" i="1" noProof="0" dirty="0">
                <a:effectLst/>
                <a:latin typeface="Arial" panose="020B0604020202020204" pitchFamily="34" charset="0"/>
                <a:ea typeface="MS Mincho" panose="02020609040205080304" pitchFamily="49" charset="-128"/>
              </a:rPr>
              <a:t> </a:t>
            </a:r>
            <a:endParaRPr lang="es-ES" sz="1200" noProof="0" dirty="0">
              <a:effectLst/>
              <a:latin typeface="Arial" panose="020B0604020202020204" pitchFamily="34" charset="0"/>
              <a:ea typeface="MS Mincho" panose="02020609040205080304" pitchFamily="49" charset="-128"/>
            </a:endParaRPr>
          </a:p>
          <a:p>
            <a:pPr marL="628650" lvl="1" indent="-171450">
              <a:buFont typeface="Courier New" panose="02070309020205020404" pitchFamily="49" charset="0"/>
              <a:buChar char="o"/>
            </a:pPr>
            <a:r>
              <a:rPr lang="es-ES" sz="1200" b="1" noProof="0" dirty="0">
                <a:effectLst/>
                <a:latin typeface="Arial" panose="020B0604020202020204" pitchFamily="34" charset="0"/>
                <a:ea typeface="MS Mincho" panose="02020609040205080304" pitchFamily="49" charset="-128"/>
              </a:rPr>
              <a:t>Entrevista 2: </a:t>
            </a:r>
            <a:r>
              <a:rPr lang="es-ES" sz="1200" i="0" noProof="0" dirty="0">
                <a:effectLst/>
                <a:latin typeface="Arial" panose="020B0604020202020204" pitchFamily="34" charset="0"/>
                <a:ea typeface="MS Mincho" panose="02020609040205080304" pitchFamily="49" charset="-128"/>
              </a:rPr>
              <a:t>Cambie los papeles de modo que la persona que respondió como Dr. Uno ahora desempeñe el papel del funcionario de vigilancia más experimentado y complete el Formulario de investigación de casos 2. La persona que realizó la entrevista anterior debe ahora desempeñar el papel del Dr. Dos y responder a las preguntas sobre el segundo paciente con influenza Alpha, utilizando la información proporcionada en el Apéndice 2.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t>Deje que los participantes trabajen en equipos de dos para entrevistarse durante 30 minutos.  Transcurridos los 30 minutos, utilice las siguientes preguntas para facilitar la discusión:</a:t>
            </a: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endParaRPr lang="es-ES" sz="1200" noProof="0" dirty="0">
              <a:effectLst/>
              <a:latin typeface="Arial" panose="020B0604020202020204" pitchFamily="34" charset="0"/>
              <a:ea typeface="MS Mincho" panose="02020609040205080304" pitchFamily="49" charset="-128"/>
            </a:endParaRP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s-ES" sz="1200" noProof="0" dirty="0">
                <a:effectLst/>
                <a:latin typeface="Arial" panose="020B0604020202020204" pitchFamily="34" charset="0"/>
                <a:ea typeface="MS Mincho" panose="02020609040205080304" pitchFamily="49" charset="-128"/>
              </a:rPr>
              <a:t>¿En qué se diferenciaría entrevistar a un cuidador/propietario de animales de entrevistar a un paciente humano o a un clínico? </a:t>
            </a:r>
            <a:endParaRPr lang="es-ES" sz="1200" noProof="0" dirty="0">
              <a:effectLst/>
              <a:latin typeface="Arial" charset="0"/>
              <a:ea typeface="+mn-ea"/>
            </a:endParaRPr>
          </a:p>
          <a:p>
            <a:pPr marL="628650" marR="0" lvl="1" indent="-17145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s-ES" sz="1200" noProof="0" dirty="0">
                <a:effectLst/>
                <a:latin typeface="Arial" panose="020B0604020202020204" pitchFamily="34" charset="0"/>
                <a:ea typeface="MS Mincho" panose="02020609040205080304" pitchFamily="49" charset="-128"/>
              </a:rPr>
              <a:t>¿Cómo gestionaría los problemas de privacidad/seguridad de los propietarios/cuidadores que informan de enfermedades en sus animales?</a:t>
            </a:r>
          </a:p>
          <a:p>
            <a:endParaRPr lang="es-ES" sz="1200"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49</a:t>
            </a:fld>
            <a:endParaRPr lang="en-US" altLang="en-US"/>
          </a:p>
        </p:txBody>
      </p:sp>
    </p:spTree>
    <p:extLst>
      <p:ext uri="{BB962C8B-B14F-4D97-AF65-F5344CB8AC3E}">
        <p14:creationId xmlns:p14="http://schemas.microsoft.com/office/powerpoint/2010/main" val="1979633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u="sng"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0" i="0" noProof="0" dirty="0">
                <a:latin typeface="Arial" panose="020B0604020202020204" pitchFamily="34" charset="0"/>
                <a:cs typeface="Arial" panose="020B0604020202020204" pitchFamily="34" charset="0"/>
              </a:rPr>
              <a:t>Pida a un voluntario que </a:t>
            </a:r>
            <a:r>
              <a:rPr lang="es-ES" sz="1200" b="0" i="0" noProof="0" dirty="0"/>
              <a:t>lea esta diapositiva con información adicional sobre el Distrito D.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36862119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Pida </a:t>
            </a:r>
            <a:r>
              <a:rPr lang="es-ES" sz="1200" b="0" i="0" noProof="0" dirty="0"/>
              <a:t>a un voluntario que lea la diapositiva. </a:t>
            </a:r>
          </a:p>
          <a:p>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50</a:t>
            </a:fld>
            <a:endParaRPr lang="en-US" altLang="en-US"/>
          </a:p>
        </p:txBody>
      </p:sp>
    </p:spTree>
    <p:extLst>
      <p:ext uri="{BB962C8B-B14F-4D97-AF65-F5344CB8AC3E}">
        <p14:creationId xmlns:p14="http://schemas.microsoft.com/office/powerpoint/2010/main" val="3352315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Pida </a:t>
            </a:r>
            <a:r>
              <a:rPr lang="es-ES" sz="1200" b="0" i="0" noProof="0" dirty="0"/>
              <a:t>a un voluntario que lea la diapositiva. </a:t>
            </a:r>
          </a:p>
          <a:p>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51</a:t>
            </a:fld>
            <a:endParaRPr lang="en-US" altLang="en-US"/>
          </a:p>
        </p:txBody>
      </p:sp>
    </p:spTree>
    <p:extLst>
      <p:ext uri="{BB962C8B-B14F-4D97-AF65-F5344CB8AC3E}">
        <p14:creationId xmlns:p14="http://schemas.microsoft.com/office/powerpoint/2010/main" val="1515611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0" u="sng"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t>Pida </a:t>
            </a:r>
            <a:r>
              <a:rPr lang="es-ES" sz="1200" b="0" i="0" noProof="0" dirty="0"/>
              <a:t>a un voluntario que lea la diapositiva.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52</a:t>
            </a:fld>
            <a:endParaRPr lang="en-US" altLang="en-US"/>
          </a:p>
        </p:txBody>
      </p:sp>
    </p:spTree>
    <p:extLst>
      <p:ext uri="{BB962C8B-B14F-4D97-AF65-F5344CB8AC3E}">
        <p14:creationId xmlns:p14="http://schemas.microsoft.com/office/powerpoint/2010/main" val="428310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Diga</a:t>
            </a:r>
            <a:r>
              <a:rPr lang="es-ES" sz="1200" noProof="0" dirty="0">
                <a:effectLst/>
                <a:latin typeface="Arial" panose="020B0604020202020204" pitchFamily="34" charset="0"/>
                <a:ea typeface="MS Mincho" panose="02020609040205080304" pitchFamily="49" charset="-128"/>
              </a:rPr>
              <a:t>: ¿Qué problemas de calidad de los datos ve en la Tabla 2? ¿Qué pasos debería seguir para corregir la información?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2</a:t>
            </a:r>
            <a:r>
              <a:rPr lang="es-ES" sz="1200" noProof="0" dirty="0">
                <a:effectLst/>
                <a:latin typeface="Arial" panose="020B0604020202020204" pitchFamily="34" charset="0"/>
                <a:ea typeface="MS Mincho" panose="02020609040205080304" pitchFamily="49" charset="-128"/>
              </a:rPr>
              <a:t>).</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53</a:t>
            </a:fld>
            <a:endParaRPr lang="en-US" altLang="en-US"/>
          </a:p>
        </p:txBody>
      </p:sp>
    </p:spTree>
    <p:extLst>
      <p:ext uri="{BB962C8B-B14F-4D97-AF65-F5344CB8AC3E}">
        <p14:creationId xmlns:p14="http://schemas.microsoft.com/office/powerpoint/2010/main" val="3461984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i="1" noProof="0" dirty="0"/>
          </a:p>
          <a:p>
            <a:pPr marL="171450" indent="-171450">
              <a:buFont typeface="Wingdings" panose="05000000000000000000" pitchFamily="2" charset="2"/>
              <a:buChar char="v"/>
            </a:pPr>
            <a:r>
              <a:rPr lang="es-ES" sz="1200" b="1" i="1" noProof="0" dirty="0"/>
              <a:t>Solicite algunas respuestas de los participantes. &lt;CLICK&gt; a la siguiente diapositiva con la respuesta.</a:t>
            </a:r>
          </a:p>
          <a:p>
            <a:endParaRPr lang="es-ES" sz="2000" b="1" noProof="0" dirty="0"/>
          </a:p>
          <a:p>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54</a:t>
            </a:fld>
            <a:endParaRPr lang="en-US" altLang="en-US"/>
          </a:p>
        </p:txBody>
      </p:sp>
    </p:spTree>
    <p:extLst>
      <p:ext uri="{BB962C8B-B14F-4D97-AF65-F5344CB8AC3E}">
        <p14:creationId xmlns:p14="http://schemas.microsoft.com/office/powerpoint/2010/main" val="3337077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2"/>
            <a:endParaRPr lang="es-ES" sz="1200" i="1"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2743200" algn="ctr"/>
                <a:tab pos="5486400" algn="r"/>
                <a:tab pos="457200" algn="l"/>
              </a:tabLst>
            </a:pPr>
            <a:r>
              <a:rPr lang="es-ES" sz="1200" b="1" i="0" u="sng" noProof="0" dirty="0">
                <a:latin typeface="Arial" panose="020B0604020202020204" pitchFamily="34" charset="0"/>
                <a:cs typeface="Arial" panose="020B0604020202020204" pitchFamily="34" charset="0"/>
              </a:rPr>
              <a:t>Diga</a:t>
            </a:r>
            <a:r>
              <a:rPr lang="es-ES" sz="1200" i="0" noProof="0" dirty="0">
                <a:effectLst/>
                <a:latin typeface="Arial" panose="020B0604020202020204" pitchFamily="34" charset="0"/>
                <a:ea typeface="MS Mincho" panose="02020609040205080304" pitchFamily="49" charset="-128"/>
              </a:rPr>
              <a:t>: La edad de 153 años es incorrecta e imposible. Revise el formulario de investigación del caso para corregir la edad.</a:t>
            </a:r>
          </a:p>
          <a:p>
            <a:pPr marL="171450" marR="0" indent="-171450">
              <a:spcBef>
                <a:spcPts val="0"/>
              </a:spcBef>
              <a:spcAft>
                <a:spcPts val="0"/>
              </a:spcAft>
              <a:buFont typeface="Wingdings" panose="05000000000000000000" pitchFamily="2" charset="2"/>
              <a:buChar char="§"/>
              <a:tabLst>
                <a:tab pos="2743200" algn="ctr"/>
                <a:tab pos="5486400" algn="r"/>
                <a:tab pos="457200" algn="l"/>
              </a:tabLst>
            </a:pPr>
            <a:endParaRPr lang="es-ES" sz="1200" i="0" noProof="0" dirty="0">
              <a:effectLst/>
              <a:latin typeface="Arial" panose="020B0604020202020204" pitchFamily="34" charset="0"/>
              <a:ea typeface="MS Mincho" panose="02020609040205080304" pitchFamily="49" charset="-128"/>
            </a:endParaRPr>
          </a:p>
          <a:p>
            <a:pPr marL="0" marR="0" indent="0">
              <a:spcBef>
                <a:spcPts val="0"/>
              </a:spcBef>
              <a:spcAft>
                <a:spcPts val="0"/>
              </a:spcAft>
              <a:buFont typeface="Wingdings" panose="05000000000000000000" pitchFamily="2" charset="2"/>
              <a:buNone/>
              <a:tabLst>
                <a:tab pos="2743200" algn="ctr"/>
                <a:tab pos="5486400" algn="r"/>
                <a:tab pos="457200" algn="l"/>
              </a:tabLst>
            </a:pPr>
            <a:endParaRPr lang="es-ES" sz="1200" i="0" noProof="0" dirty="0">
              <a:effectLst/>
              <a:latin typeface="Arial" panose="020B0604020202020204" pitchFamily="34" charset="0"/>
              <a:ea typeface="MS Mincho" panose="02020609040205080304" pitchFamily="49" charset="-128"/>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55</a:t>
            </a:fld>
            <a:endParaRPr lang="en-US" altLang="en-US"/>
          </a:p>
        </p:txBody>
      </p:sp>
    </p:spTree>
    <p:extLst>
      <p:ext uri="{BB962C8B-B14F-4D97-AF65-F5344CB8AC3E}">
        <p14:creationId xmlns:p14="http://schemas.microsoft.com/office/powerpoint/2010/main" val="28230207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u="sng"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MS Mincho" panose="02020609040205080304" pitchFamily="49" charset="-128"/>
              </a:rPr>
              <a:t>¿Qué problemas de calidad de datos ve en la Tabla 3?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3</a:t>
            </a:r>
            <a:r>
              <a:rPr lang="es-ES" sz="1200" noProof="0" dirty="0">
                <a:effectLst/>
                <a:latin typeface="Arial" panose="020B0604020202020204" pitchFamily="34" charset="0"/>
                <a:ea typeface="MS Mincho" panose="02020609040205080304" pitchFamily="49" charset="-128"/>
              </a:rPr>
              <a:t>).</a:t>
            </a:r>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56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012268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i="1" noProof="0" dirty="0"/>
          </a:p>
          <a:p>
            <a:pPr marL="171450" indent="-171450">
              <a:buFont typeface="Wingdings" panose="05000000000000000000" pitchFamily="2" charset="2"/>
              <a:buChar char="v"/>
            </a:pPr>
            <a:r>
              <a:rPr lang="es-ES" sz="1200" b="1" i="1" noProof="0" dirty="0"/>
              <a:t>Solicite algunas respuestas de los participantes. &lt;CLICK&gt; a la siguiente diapositiva con la respuesta.</a:t>
            </a:r>
          </a:p>
          <a:p>
            <a:endParaRPr lang="es-ES" sz="2000" b="1" noProof="0" dirty="0"/>
          </a:p>
          <a:p>
            <a:endParaRPr lang="es-ES" sz="1200" b="1" noProof="0" dirty="0"/>
          </a:p>
          <a:p>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57</a:t>
            </a:fld>
            <a:endParaRPr lang="en-US" altLang="en-US"/>
          </a:p>
        </p:txBody>
      </p:sp>
    </p:spTree>
    <p:extLst>
      <p:ext uri="{BB962C8B-B14F-4D97-AF65-F5344CB8AC3E}">
        <p14:creationId xmlns:p14="http://schemas.microsoft.com/office/powerpoint/2010/main" val="42894554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latin typeface="Arial" panose="020B0604020202020204" pitchFamily="34" charset="0"/>
              <a:cs typeface="Arial" panose="020B0604020202020204" pitchFamily="34" charset="0"/>
            </a:endParaRPr>
          </a:p>
          <a:p>
            <a:pPr marL="171450" lvl="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MS Mincho" panose="02020609040205080304" pitchFamily="49" charset="-128"/>
              </a:rPr>
              <a:t>El distrito sólo cuenta con cuatro centros sanitarios. El distrito no cuenta con un Hospital Provincial.</a:t>
            </a:r>
          </a:p>
          <a:p>
            <a:pPr lvl="2"/>
            <a:endParaRPr lang="es-ES"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58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761550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MS Mincho" panose="02020609040205080304" pitchFamily="49" charset="-128"/>
              </a:rPr>
              <a:t>¿Qué problemas de calidad de los datos observa en la Tabla 4?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4</a:t>
            </a:r>
            <a:r>
              <a:rPr lang="es-ES" sz="1200" noProof="0" dirty="0">
                <a:effectLst/>
                <a:latin typeface="Arial" panose="020B0604020202020204" pitchFamily="34" charset="0"/>
                <a:ea typeface="MS Mincho" panose="02020609040205080304" pitchFamily="49" charset="-128"/>
              </a:rPr>
              <a:t>).</a:t>
            </a:r>
          </a:p>
          <a:p>
            <a:pPr lvl="0"/>
            <a:endParaRPr lang="es-ES" sz="1200" b="1" noProof="0" dirty="0"/>
          </a:p>
          <a:p>
            <a:pPr lvl="0"/>
            <a:endParaRPr lang="es-ES" sz="1200" b="1" noProof="0" dirty="0"/>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59</a:t>
            </a:fld>
            <a:endParaRPr lang="en-US" altLang="en-US"/>
          </a:p>
        </p:txBody>
      </p:sp>
    </p:spTree>
    <p:extLst>
      <p:ext uri="{BB962C8B-B14F-4D97-AF65-F5344CB8AC3E}">
        <p14:creationId xmlns:p14="http://schemas.microsoft.com/office/powerpoint/2010/main" val="398232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b="1" u="sng" noProof="0" dirty="0">
              <a:latin typeface="Arial" panose="020B0604020202020204" pitchFamily="34" charset="0"/>
              <a:cs typeface="Arial" panose="020B0604020202020204" pitchFamily="34" charset="0"/>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noProof="0" dirty="0">
                <a:effectLst/>
                <a:latin typeface="Arial" panose="020B0604020202020204" pitchFamily="34" charset="0"/>
                <a:ea typeface="MS Mincho" panose="02020609040205080304" pitchFamily="49" charset="-128"/>
                <a:cs typeface="Arial" panose="020B0604020202020204" pitchFamily="34" charset="0"/>
              </a:rPr>
              <a:t>Pida a un voluntario que </a:t>
            </a:r>
            <a:r>
              <a:rPr lang="es-ES" sz="1200" noProof="0" dirty="0">
                <a:effectLst/>
                <a:latin typeface="Arial" panose="020B0604020202020204" pitchFamily="34" charset="0"/>
                <a:ea typeface="MS Mincho" panose="02020609040205080304" pitchFamily="49" charset="-128"/>
              </a:rPr>
              <a:t>enumere las etapas del ciclo de vigilancia.</a:t>
            </a: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endParaRPr lang="es-ES" sz="1200" noProof="0" dirty="0">
              <a:effectLst/>
              <a:latin typeface="Arial" panose="020B0604020202020204" pitchFamily="34" charset="0"/>
              <a:ea typeface="MS Mincho" panose="02020609040205080304" pitchFamily="49" charset="-128"/>
            </a:endParaRPr>
          </a:p>
          <a:p>
            <a:pPr marL="171450" marR="0" lvl="0" indent="-171450" algn="l" rtl="0">
              <a:lnSpc>
                <a:spcPct val="100000"/>
              </a:lnSpc>
              <a:spcBef>
                <a:spcPts val="0"/>
              </a:spcBef>
              <a:spcAft>
                <a:spcPts val="0"/>
              </a:spcAft>
              <a:buClr>
                <a:schemeClr val="dk1"/>
              </a:buClr>
              <a:buSzPts val="120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Agradezca </a:t>
            </a:r>
            <a:r>
              <a:rPr lang="es-ES" sz="1200" noProof="0" dirty="0">
                <a:effectLst/>
                <a:latin typeface="Arial" panose="020B0604020202020204" pitchFamily="34" charset="0"/>
                <a:ea typeface="MS Mincho" panose="02020609040205080304" pitchFamily="49" charset="-128"/>
              </a:rPr>
              <a:t>la(s) respuesta(s). </a:t>
            </a:r>
            <a:r>
              <a:rPr lang="es-ES" sz="1200" b="1" noProof="0" dirty="0">
                <a:effectLst/>
                <a:latin typeface="Arial" panose="020B0604020202020204" pitchFamily="34" charset="0"/>
                <a:ea typeface="MS Mincho" panose="02020609040205080304" pitchFamily="49" charset="-128"/>
              </a:rPr>
              <a:t>Respuesta </a:t>
            </a:r>
            <a:r>
              <a:rPr lang="es-ES" sz="1200" i="1" noProof="0" dirty="0">
                <a:effectLst/>
                <a:latin typeface="Arial" panose="020B0604020202020204" pitchFamily="34" charset="0"/>
                <a:ea typeface="MS Mincho" panose="02020609040205080304" pitchFamily="49" charset="-128"/>
              </a:rPr>
              <a:t>en la siguiente diapositiva.</a:t>
            </a:r>
          </a:p>
          <a:p>
            <a:pPr marL="0" marR="0">
              <a:spcBef>
                <a:spcPts val="0"/>
              </a:spcBef>
              <a:spcAft>
                <a:spcPts val="0"/>
              </a:spcAft>
              <a:tabLst>
                <a:tab pos="2743200" algn="ctr"/>
                <a:tab pos="5486400" algn="r"/>
                <a:tab pos="788670" algn="l"/>
              </a:tabLst>
            </a:pPr>
            <a:r>
              <a:rPr lang="es-ES" sz="1800" noProof="0" dirty="0">
                <a:effectLst/>
                <a:latin typeface="Arial" panose="020B0604020202020204" pitchFamily="34" charset="0"/>
                <a:ea typeface="MS Mincho" panose="02020609040205080304" pitchFamily="49" charset="-128"/>
              </a:rPr>
              <a:t> </a:t>
            </a: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31548518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 </a:t>
            </a:r>
          </a:p>
          <a:p>
            <a:endParaRPr lang="es-ES" sz="1200" b="1" i="1" noProof="0" dirty="0"/>
          </a:p>
          <a:p>
            <a:pPr marL="171450" indent="-171450">
              <a:buFont typeface="Wingdings" panose="05000000000000000000" pitchFamily="2" charset="2"/>
              <a:buChar char="v"/>
            </a:pPr>
            <a:r>
              <a:rPr lang="es-ES" sz="1200" b="1" i="1" noProof="0" dirty="0"/>
              <a:t>Solicite algunas respuestas de los participantes. &lt;CLICK&gt; a la siguiente diapositiva con la respuesta.</a:t>
            </a:r>
          </a:p>
          <a:p>
            <a:endParaRPr lang="es-ES" sz="3200" b="1" noProof="0" dirty="0"/>
          </a:p>
          <a:p>
            <a:endParaRPr lang="es-ES" sz="1800"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60</a:t>
            </a:fld>
            <a:endParaRPr lang="en-US" altLang="en-US"/>
          </a:p>
        </p:txBody>
      </p:sp>
    </p:spTree>
    <p:extLst>
      <p:ext uri="{BB962C8B-B14F-4D97-AF65-F5344CB8AC3E}">
        <p14:creationId xmlns:p14="http://schemas.microsoft.com/office/powerpoint/2010/main" val="14017286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MS Mincho" panose="02020609040205080304" pitchFamily="49" charset="-128"/>
              </a:rPr>
              <a:t>Según el formulario de investigación del caso, las opciones válidas son "sí", "no" y "desconocido". "Tal vez" no es una opción válida y debe registrarse bajo la opción "desconocido".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61</a:t>
            </a:fld>
            <a:endParaRPr lang="en-US" altLang="en-US"/>
          </a:p>
        </p:txBody>
      </p:sp>
    </p:spTree>
    <p:extLst>
      <p:ext uri="{BB962C8B-B14F-4D97-AF65-F5344CB8AC3E}">
        <p14:creationId xmlns:p14="http://schemas.microsoft.com/office/powerpoint/2010/main" val="8924687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
            </a:pPr>
            <a:r>
              <a:rPr lang="es-ES" sz="1200" b="1" i="0" u="sng" noProof="0" dirty="0">
                <a:effectLst/>
                <a:latin typeface="Arial" panose="020B0604020202020204" pitchFamily="34" charset="0"/>
                <a:ea typeface="MS Mincho" panose="02020609040205080304" pitchFamily="49" charset="-128"/>
              </a:rPr>
              <a:t>Diga: </a:t>
            </a:r>
            <a:r>
              <a:rPr lang="es-MX" sz="1200" dirty="0"/>
              <a:t>Este cuadro muestra un ejemplo de cómo deben documentarse los cambios realizados durante la limpieza de datos. Cada corrección incluye el identificador de la celda, el valor original, el valor corregido y una explicación clara que justifica el cambio (por ejemplo, verificación con el formulario original, corrección de error tipográfico o ajuste según opciones válidas)</a:t>
            </a:r>
          </a:p>
          <a:p>
            <a:pPr marL="171450" lvl="0" indent="-171450">
              <a:buFont typeface="Wingdings" panose="05000000000000000000" pitchFamily="2" charset="2"/>
              <a:buChar char="§"/>
            </a:pPr>
            <a:endParaRPr lang="es-MX" sz="1200" i="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MX" sz="1200" b="1" i="0" u="sng" noProof="0" dirty="0">
                <a:effectLst/>
                <a:latin typeface="Arial" panose="020B0604020202020204" pitchFamily="34" charset="0"/>
                <a:ea typeface="MS Mincho" panose="02020609040205080304" pitchFamily="49" charset="-128"/>
              </a:rPr>
              <a:t>Diga:</a:t>
            </a:r>
            <a:r>
              <a:rPr lang="es-MX" sz="1200" i="0" noProof="0" dirty="0">
                <a:effectLst/>
                <a:latin typeface="Arial" panose="020B0604020202020204" pitchFamily="34" charset="0"/>
                <a:ea typeface="MS Mincho" panose="02020609040205080304" pitchFamily="49" charset="-128"/>
              </a:rPr>
              <a:t> </a:t>
            </a:r>
            <a:r>
              <a:rPr lang="es-MX" sz="1200" dirty="0"/>
              <a:t>Los pasos de limpieza de datos, como este, también deben conservarse como respaldo. Este ejemplo es un modelo de buenas prácticas para asegurar transparencia, trazabilidad y reproducibilidad en el manejo de datos.</a:t>
            </a:r>
          </a:p>
          <a:p>
            <a:pPr marL="171450" lvl="0" indent="-171450">
              <a:buFont typeface="Wingdings" panose="05000000000000000000" pitchFamily="2" charset="2"/>
              <a:buChar char="§"/>
            </a:pPr>
            <a:endParaRPr lang="es-ES" sz="1200" i="0"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62</a:t>
            </a:fld>
            <a:endParaRPr lang="en-US" altLang="en-US"/>
          </a:p>
        </p:txBody>
      </p:sp>
    </p:spTree>
    <p:extLst>
      <p:ext uri="{BB962C8B-B14F-4D97-AF65-F5344CB8AC3E}">
        <p14:creationId xmlns:p14="http://schemas.microsoft.com/office/powerpoint/2010/main" val="35325919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noProof="0" dirty="0">
                <a:effectLst/>
                <a:latin typeface="Arial" panose="020B0604020202020204" pitchFamily="34" charset="0"/>
                <a:ea typeface="MS Mincho" panose="02020609040205080304" pitchFamily="49" charset="-128"/>
              </a:rPr>
              <a:t>¿Qué problemas de calidad de datos ve en la Tabla 5?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5</a:t>
            </a:r>
            <a:r>
              <a:rPr lang="es-ES" sz="1200" noProof="0" dirty="0">
                <a:effectLst/>
                <a:latin typeface="Arial" panose="020B0604020202020204" pitchFamily="34" charset="0"/>
                <a:ea typeface="MS Mincho" panose="02020609040205080304" pitchFamily="49" charset="-128"/>
              </a:rPr>
              <a:t>).</a:t>
            </a:r>
          </a:p>
          <a:p>
            <a:pPr lvl="0"/>
            <a:endParaRPr lang="es-ES" sz="1200" b="1" noProof="0" dirty="0"/>
          </a:p>
          <a:p>
            <a:pPr marL="171450" lvl="0" indent="-171450">
              <a:buFont typeface="Wingdings" panose="05000000000000000000" pitchFamily="2" charset="2"/>
              <a:buChar char="§"/>
            </a:pPr>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63</a:t>
            </a:fld>
            <a:endParaRPr lang="en-US" altLang="en-US"/>
          </a:p>
        </p:txBody>
      </p:sp>
    </p:spTree>
    <p:extLst>
      <p:ext uri="{BB962C8B-B14F-4D97-AF65-F5344CB8AC3E}">
        <p14:creationId xmlns:p14="http://schemas.microsoft.com/office/powerpoint/2010/main" val="18812853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
            </a:pPr>
            <a:r>
              <a:rPr lang="es-ES" sz="1200" b="1" i="0" u="sng" noProof="0" dirty="0">
                <a:latin typeface="Arial" panose="020B0604020202020204" pitchFamily="34" charset="0"/>
                <a:cs typeface="Arial" panose="020B0604020202020204" pitchFamily="34" charset="0"/>
              </a:rPr>
              <a:t>Diga</a:t>
            </a:r>
            <a:r>
              <a:rPr lang="es-ES" sz="1200" noProof="0" dirty="0">
                <a:effectLst/>
                <a:latin typeface="Arial" panose="020B0604020202020204" pitchFamily="34" charset="0"/>
                <a:ea typeface="MS Mincho" panose="02020609040205080304" pitchFamily="49" charset="-128"/>
              </a:rPr>
              <a:t>: ¿Qué problemas de calidad de datos ve en la Tabla 5?</a:t>
            </a:r>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64</a:t>
            </a:fld>
            <a:endParaRPr lang="en-US" altLang="en-US"/>
          </a:p>
        </p:txBody>
      </p:sp>
    </p:spTree>
    <p:extLst>
      <p:ext uri="{BB962C8B-B14F-4D97-AF65-F5344CB8AC3E}">
        <p14:creationId xmlns:p14="http://schemas.microsoft.com/office/powerpoint/2010/main" val="5173608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endParaRPr lang="es-ES" sz="1200" b="1" i="0" u="sng" noProof="0" dirty="0">
              <a:latin typeface="Arial" panose="020B0604020202020204" pitchFamily="34" charset="0"/>
              <a:cs typeface="Arial" panose="020B0604020202020204" pitchFamily="34" charset="0"/>
            </a:endParaRPr>
          </a:p>
          <a:p>
            <a:pPr marL="285750" indent="-285750">
              <a:spcBef>
                <a:spcPts val="0"/>
              </a:spcBef>
              <a:spcAft>
                <a:spcPts val="0"/>
              </a:spcAft>
              <a:buFont typeface="Arial"/>
              <a:buChar char="•"/>
            </a:pPr>
            <a:r>
              <a:rPr lang="es-ES" sz="1200" b="1" i="0" u="sng" noProof="0" dirty="0">
                <a:latin typeface="Arial"/>
                <a:cs typeface="Arial"/>
              </a:rPr>
              <a:t>Diga: La </a:t>
            </a:r>
            <a:r>
              <a:rPr lang="es-ES" i="0" u="none" noProof="0" dirty="0"/>
              <a:t>Tabla 5 </a:t>
            </a:r>
            <a:r>
              <a:rPr lang="es-ES" noProof="0" dirty="0"/>
              <a:t>muestra </a:t>
            </a:r>
            <a:r>
              <a:rPr lang="es-ES" noProof="0" dirty="0">
                <a:effectLst/>
              </a:rPr>
              <a:t>que hay 44 casos confirmados </a:t>
            </a:r>
            <a:r>
              <a:rPr lang="es-MX" noProof="0" dirty="0">
                <a:effectLst/>
              </a:rPr>
              <a:t>con resultados positivos en las pruebas de confirmación (RT-PCR) y 23 personas descartadas como casos por resultados negativos en dichas pruebas</a:t>
            </a:r>
            <a:r>
              <a:rPr lang="es-ES" noProof="0" dirty="0">
                <a:effectLst/>
              </a:rPr>
              <a:t>. El problema de calidad de los datos es que hay 1 persona en el conjunto de datos que </a:t>
            </a:r>
            <a:r>
              <a:rPr lang="es-MX" noProof="0" dirty="0">
                <a:effectLst/>
              </a:rPr>
              <a:t>presentó resultados negativos en las pruebas de confirmación, pero</a:t>
            </a:r>
            <a:r>
              <a:rPr lang="es-ES" noProof="0" dirty="0">
                <a:effectLst/>
              </a:rPr>
              <a:t> está incluida como caso confirmado. Según la definición de caso, un caso confirmado debe dar positivo en las </a:t>
            </a:r>
            <a:r>
              <a:rPr lang="es-ES" noProof="0" dirty="0"/>
              <a:t>pruebas</a:t>
            </a:r>
            <a:r>
              <a:rPr lang="es-ES" noProof="0" dirty="0">
                <a:effectLst/>
              </a:rPr>
              <a:t> de laboratorio de confirmación. El siguiente paso consiste en examinar la </a:t>
            </a:r>
            <a:r>
              <a:rPr lang="es-ES" noProof="0" dirty="0"/>
              <a:t>lista de casos </a:t>
            </a:r>
            <a:r>
              <a:rPr lang="es-ES" noProof="0" dirty="0">
                <a:effectLst/>
              </a:rPr>
              <a:t>(conjunto de datos) </a:t>
            </a:r>
            <a:r>
              <a:rPr lang="es-ES" noProof="0" dirty="0"/>
              <a:t>y/o los formularios de </a:t>
            </a:r>
            <a:r>
              <a:rPr lang="es-ES" noProof="0" dirty="0">
                <a:effectLst/>
              </a:rPr>
              <a:t>notificación de casos para identificar el </a:t>
            </a:r>
            <a:r>
              <a:rPr lang="es-ES" noProof="0" dirty="0"/>
              <a:t>origen de este error. Existen varias posibilidades</a:t>
            </a:r>
            <a:r>
              <a:rPr lang="es-ES" noProof="0" dirty="0">
                <a:effectLst/>
              </a:rPr>
              <a:t>. Podría </a:t>
            </a:r>
            <a:r>
              <a:rPr lang="es-ES" noProof="0" dirty="0"/>
              <a:t>tratarse de un error al ingresar datos en la lista de casos. Alternativamente, tal vez este paciente </a:t>
            </a:r>
            <a:r>
              <a:rPr lang="es-ES" noProof="0" dirty="0">
                <a:effectLst/>
              </a:rPr>
              <a:t>recibió múltiples pruebas </a:t>
            </a:r>
            <a:r>
              <a:rPr lang="es-MX" noProof="0" dirty="0">
                <a:effectLst/>
              </a:rPr>
              <a:t>de RT-PCR, al menos una de las cuales resultó</a:t>
            </a:r>
            <a:r>
              <a:rPr lang="es-ES" noProof="0" dirty="0"/>
              <a:t> </a:t>
            </a:r>
            <a:r>
              <a:rPr lang="es-ES" noProof="0" dirty="0">
                <a:effectLst/>
              </a:rPr>
              <a:t>positiva. En ese caso, esta persona sería </a:t>
            </a:r>
            <a:r>
              <a:rPr lang="es-MX" noProof="0" dirty="0">
                <a:effectLst/>
              </a:rPr>
              <a:t>considerada confirmada porque presentó al menos un resultado </a:t>
            </a:r>
            <a:r>
              <a:rPr lang="es-ES" noProof="0" dirty="0">
                <a:effectLst/>
              </a:rPr>
              <a:t>positivo, aunque los resultados de la RT-PCR </a:t>
            </a:r>
            <a:r>
              <a:rPr lang="es-ES" noProof="0" dirty="0"/>
              <a:t>registrados </a:t>
            </a:r>
            <a:r>
              <a:rPr lang="es-ES" noProof="0" dirty="0">
                <a:effectLst/>
              </a:rPr>
              <a:t>fueran negativos. Observar </a:t>
            </a:r>
            <a:r>
              <a:rPr lang="es-ES" noProof="0" dirty="0"/>
              <a:t>los datos de origen (lista de casos) </a:t>
            </a:r>
            <a:r>
              <a:rPr lang="es-ES" noProof="0" dirty="0">
                <a:effectLst/>
              </a:rPr>
              <a:t>que generaron esta tabla 2x2</a:t>
            </a:r>
            <a:r>
              <a:rPr lang="es-MX" noProof="0" dirty="0">
                <a:effectLst/>
              </a:rPr>
              <a:t>, así como los datos crudos del formulario de reporte de caso,</a:t>
            </a:r>
            <a:r>
              <a:rPr lang="es-ES" noProof="0" dirty="0">
                <a:effectLst/>
              </a:rPr>
              <a:t> puede ayudarle a identificar y solucionar el problema de calidad de los datos.</a:t>
            </a:r>
            <a:endParaRPr lang="es-ES" noProof="0" dirty="0"/>
          </a:p>
          <a:p>
            <a:pPr marL="0" marR="0">
              <a:spcBef>
                <a:spcPts val="0"/>
              </a:spcBef>
              <a:spcAft>
                <a:spcPts val="0"/>
              </a:spcAft>
            </a:pPr>
            <a:r>
              <a:rPr lang="es-ES" sz="1800" noProof="0" dirty="0">
                <a:effectLst/>
                <a:latin typeface="Arial"/>
                <a:ea typeface="Arial" panose="020B0604020202020204" pitchFamily="34" charset="0"/>
                <a:cs typeface="Arial"/>
              </a:rPr>
              <a:t> </a:t>
            </a:r>
            <a:endParaRPr lang="es-ES" noProof="0" dirty="0">
              <a:latin typeface="Arial"/>
              <a:cs typeface="Arial"/>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65</a:t>
            </a:fld>
            <a:endParaRPr lang="en-US" altLang="en-US"/>
          </a:p>
        </p:txBody>
      </p:sp>
    </p:spTree>
    <p:extLst>
      <p:ext uri="{BB962C8B-B14F-4D97-AF65-F5344CB8AC3E}">
        <p14:creationId xmlns:p14="http://schemas.microsoft.com/office/powerpoint/2010/main" val="42859424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latin typeface="Arial" panose="020B0604020202020204" pitchFamily="34" charset="0"/>
                <a:cs typeface="Arial" panose="020B0604020202020204" pitchFamily="34" charset="0"/>
              </a:rPr>
              <a:t>Diga: </a:t>
            </a:r>
            <a:r>
              <a:rPr lang="es-ES" sz="1200" b="0" i="0" u="none" noProof="0" dirty="0">
                <a:latin typeface="Arial" panose="020B0604020202020204" pitchFamily="34" charset="0"/>
                <a:cs typeface="Arial" panose="020B0604020202020204" pitchFamily="34" charset="0"/>
              </a:rPr>
              <a:t>¿Qué problemas de calidad de los datos ve en la Tabla 6? </a:t>
            </a: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a:t>
            </a:r>
            <a:r>
              <a:rPr lang="es-ES" sz="1200" b="1" noProof="0" dirty="0">
                <a:effectLst/>
                <a:latin typeface="Arial" panose="020B0604020202020204" pitchFamily="34" charset="0"/>
                <a:ea typeface="MS Mincho" panose="02020609040205080304" pitchFamily="49" charset="-128"/>
              </a:rPr>
              <a:t>Tabla 6</a:t>
            </a:r>
            <a:r>
              <a:rPr lang="es-ES" sz="1200" noProof="0" dirty="0">
                <a:effectLst/>
                <a:latin typeface="Arial" panose="020B0604020202020204" pitchFamily="34" charset="0"/>
                <a:ea typeface="MS Mincho" panose="02020609040205080304" pitchFamily="49" charset="-128"/>
              </a:rPr>
              <a:t>).</a:t>
            </a:r>
          </a:p>
          <a:p>
            <a:pPr lvl="0"/>
            <a:endParaRPr lang="es-ES" sz="18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66</a:t>
            </a:fld>
            <a:endParaRPr lang="en-US" altLang="en-US"/>
          </a:p>
        </p:txBody>
      </p:sp>
    </p:spTree>
    <p:extLst>
      <p:ext uri="{BB962C8B-B14F-4D97-AF65-F5344CB8AC3E}">
        <p14:creationId xmlns:p14="http://schemas.microsoft.com/office/powerpoint/2010/main" val="4632118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 </a:t>
            </a:r>
          </a:p>
          <a:p>
            <a:endParaRPr lang="es-ES" sz="1200" noProof="0" dirty="0"/>
          </a:p>
          <a:p>
            <a:pPr marL="171450" indent="-171450">
              <a:buFont typeface="Wingdings" panose="05000000000000000000" pitchFamily="2" charset="2"/>
              <a:buChar char="v"/>
            </a:pPr>
            <a:r>
              <a:rPr lang="es-ES" sz="1200" b="1" i="1" noProof="0" dirty="0"/>
              <a:t>Solicite algunas respuestas de los participantes. &lt;CLICK&gt; a la siguiente diapositiva con la respuesta.</a:t>
            </a:r>
          </a:p>
          <a:p>
            <a:endParaRPr lang="es-ES" sz="4400" b="1" noProof="0" dirty="0"/>
          </a:p>
          <a:p>
            <a:endParaRPr lang="es-ES" sz="2800"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67</a:t>
            </a:fld>
            <a:endParaRPr lang="en-US" altLang="en-US"/>
          </a:p>
        </p:txBody>
      </p:sp>
    </p:spTree>
    <p:extLst>
      <p:ext uri="{BB962C8B-B14F-4D97-AF65-F5344CB8AC3E}">
        <p14:creationId xmlns:p14="http://schemas.microsoft.com/office/powerpoint/2010/main" val="15195946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788670" marR="0" indent="-788670">
              <a:spcBef>
                <a:spcPts val="0"/>
              </a:spcBef>
              <a:spcAft>
                <a:spcPts val="0"/>
              </a:spcAft>
              <a:tabLst>
                <a:tab pos="2743200" algn="ctr"/>
                <a:tab pos="5486400" algn="r"/>
                <a:tab pos="788670" algn="l"/>
              </a:tabLst>
            </a:pPr>
            <a:r>
              <a:rPr lang="es-ES" sz="1200" b="1" i="0" u="none" noProof="0" dirty="0">
                <a:effectLst/>
                <a:latin typeface="Arial" panose="020B0604020202020204" pitchFamily="34" charset="0"/>
                <a:ea typeface="MS Mincho" panose="02020609040205080304" pitchFamily="49" charset="-128"/>
              </a:rPr>
              <a:t>Notas del instructor:</a:t>
            </a:r>
          </a:p>
          <a:p>
            <a:pPr marL="788670" marR="0" indent="-788670">
              <a:spcBef>
                <a:spcPts val="0"/>
              </a:spcBef>
              <a:spcAft>
                <a:spcPts val="0"/>
              </a:spcAft>
              <a:tabLst>
                <a:tab pos="2743200" algn="ctr"/>
                <a:tab pos="5486400" algn="r"/>
                <a:tab pos="788670" algn="l"/>
              </a:tabLst>
            </a:pPr>
            <a:endParaRPr lang="es-ES" sz="1200" b="1" i="0" u="none"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ES" sz="1200" i="0" noProof="0" dirty="0">
                <a:effectLst/>
                <a:latin typeface="Arial" panose="020B0604020202020204" pitchFamily="34" charset="0"/>
                <a:ea typeface="MS Mincho" panose="02020609040205080304" pitchFamily="49" charset="-128"/>
              </a:rPr>
              <a:t>El registro 2024-01 es incorrecto, ya que la fecha de inicio no puede ser anterior a 2024.  Sólo deben notificarse a la oficina de salud pública del distrito los casos cuya fecha de inicio sea 2024. El registro 2024-01 también es incorrecto porque la fecha de inicio es anterior a la fecha de nacimiento. El registro 2024-03 es incorrecto porque la fecha en que se tomó la primera muestra no puede ser anterior a la fecha de inicio. </a:t>
            </a:r>
            <a:r>
              <a:rPr lang="es-ES" sz="1200" b="1" i="0" noProof="0" dirty="0">
                <a:effectLst/>
                <a:latin typeface="Arial" panose="020B0604020202020204" pitchFamily="34" charset="0"/>
                <a:ea typeface="MS Mincho" panose="02020609040205080304" pitchFamily="49" charset="-128"/>
              </a:rPr>
              <a:t>&lt;CLICK&gt; </a:t>
            </a:r>
            <a:r>
              <a:rPr lang="es-ES" sz="1200" i="1" noProof="0" dirty="0">
                <a:effectLst/>
                <a:latin typeface="Arial" panose="020B0604020202020204" pitchFamily="34" charset="0"/>
                <a:ea typeface="MS Mincho" panose="02020609040205080304" pitchFamily="49" charset="-128"/>
              </a:rPr>
              <a:t>a la siguiente diapositiva con la respuesta continuada.</a:t>
            </a:r>
          </a:p>
          <a:p>
            <a:pPr marL="0" marR="0">
              <a:spcBef>
                <a:spcPts val="0"/>
              </a:spcBef>
              <a:spcAft>
                <a:spcPts val="0"/>
              </a:spcAft>
              <a:tabLst>
                <a:tab pos="2743200" algn="ctr"/>
                <a:tab pos="5486400" algn="r"/>
              </a:tabLst>
            </a:pPr>
            <a:endParaRPr lang="es-ES" sz="2000"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68</a:t>
            </a:fld>
            <a:endParaRPr lang="en-US" altLang="en-US"/>
          </a:p>
        </p:txBody>
      </p:sp>
    </p:spTree>
    <p:extLst>
      <p:ext uri="{BB962C8B-B14F-4D97-AF65-F5344CB8AC3E}">
        <p14:creationId xmlns:p14="http://schemas.microsoft.com/office/powerpoint/2010/main" val="176969878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788670" marR="0" indent="-788670">
              <a:spcBef>
                <a:spcPts val="0"/>
              </a:spcBef>
              <a:spcAft>
                <a:spcPts val="0"/>
              </a:spcAft>
              <a:tabLst>
                <a:tab pos="2743200" algn="ctr"/>
                <a:tab pos="5486400" algn="r"/>
                <a:tab pos="788670" algn="l"/>
              </a:tabLst>
            </a:pPr>
            <a:r>
              <a:rPr lang="es-ES" sz="1200" b="1" i="0" u="none" noProof="0" dirty="0">
                <a:effectLst/>
                <a:latin typeface="Arial" panose="020B0604020202020204" pitchFamily="34" charset="0"/>
                <a:ea typeface="MS Mincho" panose="02020609040205080304" pitchFamily="49" charset="-128"/>
              </a:rPr>
              <a:t>Notas del instructor:</a:t>
            </a:r>
          </a:p>
          <a:p>
            <a:pPr marL="171450" marR="0" indent="-171450">
              <a:spcBef>
                <a:spcPts val="0"/>
              </a:spcBef>
              <a:spcAft>
                <a:spcPts val="0"/>
              </a:spcAft>
              <a:buFont typeface="Wingdings" panose="05000000000000000000" pitchFamily="2" charset="2"/>
              <a:buChar char="§"/>
              <a:tabLst>
                <a:tab pos="2743200" algn="ctr"/>
                <a:tab pos="5486400" algn="r"/>
                <a:tab pos="788670" algn="l"/>
              </a:tabLst>
            </a:pPr>
            <a:endParaRPr lang="es-ES" sz="1200" b="1" i="0" u="sng" noProof="0" dirty="0">
              <a:latin typeface="Arial" panose="020B0604020202020204" pitchFamily="34" charset="0"/>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ES" sz="1200" b="1" i="0" u="sng" noProof="0" dirty="0">
                <a:latin typeface="Arial" panose="020B0604020202020204" pitchFamily="34" charset="0"/>
                <a:cs typeface="Arial" panose="020B0604020202020204" pitchFamily="34" charset="0"/>
              </a:rPr>
              <a:t>Diga: </a:t>
            </a:r>
            <a:r>
              <a:rPr lang="es-ES" sz="1200" i="0" noProof="0" dirty="0">
                <a:effectLst/>
                <a:latin typeface="Arial" panose="020B0604020202020204" pitchFamily="34" charset="0"/>
                <a:ea typeface="MS Mincho" panose="02020609040205080304" pitchFamily="49" charset="-128"/>
              </a:rPr>
              <a:t>El registro 2024-20 parece incorrecto, ya que no existe el 30 de febrero (fecha de nacimiento registrada). El registro 2024-44 es incorrecto, ya que la fecha de </a:t>
            </a:r>
            <a:r>
              <a:rPr lang="es-MX" sz="1200" dirty="0"/>
              <a:t>recolección de la segunda muestra no puede ser anterior a la de la primera</a:t>
            </a:r>
            <a:r>
              <a:rPr lang="es-ES" sz="1200" dirty="0"/>
              <a:t>.</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69</a:t>
            </a:fld>
            <a:endParaRPr lang="en-US" altLang="en-US"/>
          </a:p>
        </p:txBody>
      </p:sp>
    </p:spTree>
    <p:extLst>
      <p:ext uri="{BB962C8B-B14F-4D97-AF65-F5344CB8AC3E}">
        <p14:creationId xmlns:p14="http://schemas.microsoft.com/office/powerpoint/2010/main" val="1061594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788670" marR="0" lvl="0" indent="-788670" algn="l" defTabSz="914400" rtl="0" eaLnBrk="0" fontAlgn="base" latinLnBrk="0" hangingPunct="0">
              <a:lnSpc>
                <a:spcPct val="100000"/>
              </a:lnSpc>
              <a:spcBef>
                <a:spcPts val="0"/>
              </a:spcBef>
              <a:spcAft>
                <a:spcPts val="0"/>
              </a:spcAft>
              <a:buClrTx/>
              <a:buSzTx/>
              <a:buFontTx/>
              <a:buNone/>
              <a:tabLst>
                <a:tab pos="2743200" algn="ctr"/>
                <a:tab pos="5486400" algn="r"/>
                <a:tab pos="788670" algn="l"/>
              </a:tabLst>
              <a:defRPr/>
            </a:pPr>
            <a:r>
              <a:rPr lang="es-ES" sz="1200" b="1" noProof="0" dirty="0"/>
              <a:t>Notas del instructor:</a:t>
            </a:r>
          </a:p>
          <a:p>
            <a:pPr marL="788670" marR="0" indent="-788670">
              <a:spcBef>
                <a:spcPts val="0"/>
              </a:spcBef>
              <a:spcAft>
                <a:spcPts val="0"/>
              </a:spcAft>
              <a:tabLst>
                <a:tab pos="2743200" algn="ctr"/>
                <a:tab pos="5486400" algn="r"/>
                <a:tab pos="788670" algn="l"/>
              </a:tabLst>
            </a:pPr>
            <a:endParaRPr lang="es-ES" sz="1200" b="1" i="0" u="sng"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v"/>
              <a:tabLst>
                <a:tab pos="212725" algn="l"/>
              </a:tabLst>
            </a:pPr>
            <a:r>
              <a:rPr lang="es-ES" sz="1200" b="1" i="1" noProof="0" dirty="0">
                <a:solidFill>
                  <a:srgbClr val="000000"/>
                </a:solidFill>
                <a:effectLst/>
                <a:latin typeface="Arial" panose="020B0604020202020204" pitchFamily="34" charset="0"/>
                <a:ea typeface="Times New Roman" panose="02020603050405020304" pitchFamily="18" charset="0"/>
              </a:rPr>
              <a:t>Repase el diagrama con la respuesta. </a:t>
            </a:r>
          </a:p>
          <a:p>
            <a:pPr marL="171450" indent="-171450">
              <a:buFont typeface="Wingdings" panose="05000000000000000000" pitchFamily="2" charset="2"/>
              <a:buChar char="§"/>
            </a:pPr>
            <a:endParaRPr lang="es-ES" sz="1200" b="1" u="sng" noProof="0" dirty="0">
              <a:effectLst/>
              <a:latin typeface="Arial" panose="020B0604020202020204" pitchFamily="34" charset="0"/>
              <a:ea typeface="MS Mincho" panose="02020609040205080304" pitchFamily="49" charset="-128"/>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MS Mincho" panose="02020609040205080304" pitchFamily="49" charset="-128"/>
              </a:rPr>
              <a:t>El seguimiento debe ser continuo y la evaluación periódica. </a:t>
            </a:r>
            <a:endParaRPr lang="es-ES" sz="1200" noProof="0" dirty="0"/>
          </a:p>
          <a:p>
            <a:endParaRPr lang="es-ES" noProof="0" dirty="0"/>
          </a:p>
        </p:txBody>
      </p:sp>
      <p:sp>
        <p:nvSpPr>
          <p:cNvPr id="4" name="Slide Number Placeholder 3"/>
          <p:cNvSpPr>
            <a:spLocks noGrp="1"/>
          </p:cNvSpPr>
          <p:nvPr>
            <p:ph type="sldNum" sz="quarter" idx="10"/>
          </p:nvPr>
        </p:nvSpPr>
        <p:spPr/>
        <p:txBody>
          <a:bodyPr/>
          <a:lstStyle/>
          <a:p>
            <a:fld id="{2EB32458-B0FD-4E0D-A69A-149897CA0BBB}" type="slidenum">
              <a:rPr lang="en-US" smtClean="0"/>
              <a:t>7</a:t>
            </a:fld>
            <a:endParaRPr lang="en-US"/>
          </a:p>
        </p:txBody>
      </p:sp>
    </p:spTree>
    <p:extLst>
      <p:ext uri="{BB962C8B-B14F-4D97-AF65-F5344CB8AC3E}">
        <p14:creationId xmlns:p14="http://schemas.microsoft.com/office/powerpoint/2010/main" val="809557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un voluntario para leer esta diapositiva. </a:t>
            </a:r>
            <a:r>
              <a:rPr lang="es-ES" sz="1200" b="1" i="0" noProof="0" dirty="0"/>
              <a:t>&lt;CLICK&gt; </a:t>
            </a:r>
            <a:r>
              <a:rPr lang="es-ES" sz="1200" b="0" i="0" noProof="0" dirty="0"/>
              <a:t>a la diapositiva siguiente.</a:t>
            </a:r>
            <a:endParaRPr lang="es-ES" sz="2000" b="1" i="0"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70</a:t>
            </a:fld>
            <a:endParaRPr lang="en-US" altLang="en-US"/>
          </a:p>
        </p:txBody>
      </p:sp>
    </p:spTree>
    <p:extLst>
      <p:ext uri="{BB962C8B-B14F-4D97-AF65-F5344CB8AC3E}">
        <p14:creationId xmlns:p14="http://schemas.microsoft.com/office/powerpoint/2010/main" val="12455252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un voluntario para leer esta diapositiva. </a:t>
            </a:r>
            <a:r>
              <a:rPr lang="es-ES" sz="1200" b="1" i="0" noProof="0" dirty="0"/>
              <a:t>&lt;CLICK&gt; </a:t>
            </a:r>
            <a:r>
              <a:rPr lang="es-ES" sz="1200" b="0" i="0" noProof="0" dirty="0"/>
              <a:t>a la diapositiva siguiente.</a:t>
            </a:r>
            <a:endParaRPr lang="es-ES" sz="1200" b="1" i="0" noProof="0" dirty="0"/>
          </a:p>
          <a:p>
            <a:endParaRPr lang="es-ES" sz="2000"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71</a:t>
            </a:fld>
            <a:endParaRPr lang="en-US" altLang="en-US"/>
          </a:p>
        </p:txBody>
      </p:sp>
    </p:spTree>
    <p:extLst>
      <p:ext uri="{BB962C8B-B14F-4D97-AF65-F5344CB8AC3E}">
        <p14:creationId xmlns:p14="http://schemas.microsoft.com/office/powerpoint/2010/main" val="9370132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un voluntario para leer esta diapositiva. </a:t>
            </a:r>
            <a:r>
              <a:rPr lang="es-ES" sz="1200" b="1" i="0" noProof="0" dirty="0"/>
              <a:t>&lt;CLICK&gt; </a:t>
            </a:r>
            <a:r>
              <a:rPr lang="es-ES" sz="1200" b="0" i="0" noProof="0" dirty="0"/>
              <a:t>a la diapositiva siguiente.</a:t>
            </a:r>
            <a:endParaRPr lang="es-ES" sz="1200" b="1" i="0" noProof="0" dirty="0"/>
          </a:p>
          <a:p>
            <a:endParaRPr lang="es-ES" sz="3600" b="1" noProof="0" dirty="0"/>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72</a:t>
            </a:fld>
            <a:endParaRPr lang="en-US" altLang="en-US"/>
          </a:p>
        </p:txBody>
      </p:sp>
    </p:spTree>
    <p:extLst>
      <p:ext uri="{BB962C8B-B14F-4D97-AF65-F5344CB8AC3E}">
        <p14:creationId xmlns:p14="http://schemas.microsoft.com/office/powerpoint/2010/main" val="3374578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MS Mincho" panose="02020609040205080304" pitchFamily="49" charset="-128"/>
              </a:rPr>
              <a:t>A partir de los datos de </a:t>
            </a:r>
            <a:r>
              <a:rPr lang="es-ES" sz="1200" b="1" noProof="0" dirty="0">
                <a:effectLst/>
                <a:latin typeface="Arial" panose="020B0604020202020204" pitchFamily="34" charset="0"/>
                <a:ea typeface="MS Mincho" panose="02020609040205080304" pitchFamily="49" charset="-128"/>
              </a:rPr>
              <a:t>la Tabla 3 </a:t>
            </a:r>
            <a:r>
              <a:rPr lang="es-ES" sz="1200" noProof="0" dirty="0">
                <a:effectLst/>
                <a:latin typeface="Arial" panose="020B0604020202020204" pitchFamily="34" charset="0"/>
                <a:ea typeface="MS Mincho" panose="02020609040205080304" pitchFamily="49" charset="-128"/>
              </a:rPr>
              <a:t>(</a:t>
            </a:r>
            <a:r>
              <a:rPr lang="es-ES" sz="1200" i="1" noProof="0" dirty="0">
                <a:effectLst/>
                <a:latin typeface="Arial" panose="020B0604020202020204" pitchFamily="34" charset="0"/>
                <a:ea typeface="MS Mincho" panose="02020609040205080304" pitchFamily="49" charset="-128"/>
              </a:rPr>
              <a:t>amablemente ordenados para usted por edad</a:t>
            </a:r>
            <a:r>
              <a:rPr lang="es-ES" sz="1200" noProof="0" dirty="0">
                <a:effectLst/>
                <a:latin typeface="Arial" panose="020B0604020202020204" pitchFamily="34" charset="0"/>
                <a:ea typeface="MS Mincho" panose="02020609040205080304" pitchFamily="49" charset="-128"/>
              </a:rPr>
              <a:t>), calcule la mediana de edad de los casos. Calcule también la edad media de los casos. </a:t>
            </a:r>
          </a:p>
          <a:p>
            <a:pPr lvl="0"/>
            <a:endParaRPr lang="es-ES" sz="1200" b="1" noProof="0" dirty="0"/>
          </a:p>
          <a:p>
            <a:pPr marL="171450" lvl="0" indent="-171450">
              <a:buFont typeface="Wingdings" panose="05000000000000000000" pitchFamily="2" charset="2"/>
              <a:buChar char="v"/>
            </a:pPr>
            <a:r>
              <a:rPr lang="es-ES" sz="1200" b="1" i="1" noProof="0" dirty="0"/>
              <a:t>Dedique 10 minutos a los cálculos.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73</a:t>
            </a:fld>
            <a:endParaRPr lang="en-US" altLang="en-US"/>
          </a:p>
        </p:txBody>
      </p:sp>
    </p:spTree>
    <p:extLst>
      <p:ext uri="{BB962C8B-B14F-4D97-AF65-F5344CB8AC3E}">
        <p14:creationId xmlns:p14="http://schemas.microsoft.com/office/powerpoint/2010/main" val="29843820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1" u="sng"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2743200" algn="ctr"/>
                <a:tab pos="5486400" algn="r"/>
                <a:tab pos="457200" algn="l"/>
              </a:tabLst>
            </a:pPr>
            <a:r>
              <a:rPr lang="es-ES" sz="1200" b="1" i="0" noProof="0" dirty="0">
                <a:solidFill>
                  <a:srgbClr val="000000"/>
                </a:solidFill>
                <a:effectLst/>
                <a:latin typeface="Arial" panose="020B0604020202020204" pitchFamily="34" charset="0"/>
                <a:ea typeface="Times New Roman" panose="02020603050405020304" pitchFamily="18" charset="0"/>
              </a:rPr>
              <a:t>&lt;CLICK&gt; </a:t>
            </a:r>
            <a:r>
              <a:rPr lang="es-ES" sz="1200" i="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Mediana = 26 años.</a:t>
            </a:r>
          </a:p>
          <a:p>
            <a:pPr marL="171450" marR="0" indent="-171450">
              <a:spcBef>
                <a:spcPts val="0"/>
              </a:spcBef>
              <a:spcAft>
                <a:spcPts val="0"/>
              </a:spcAft>
              <a:buFont typeface="Wingdings" panose="05000000000000000000" pitchFamily="2" charset="2"/>
              <a:buChar char="§"/>
              <a:tabLst>
                <a:tab pos="2743200" algn="ctr"/>
                <a:tab pos="5486400" algn="r"/>
                <a:tab pos="457200" algn="l"/>
              </a:tabLst>
            </a:pPr>
            <a:endParaRPr lang="es-ES" sz="1200" i="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171450" marR="0" indent="-171450">
              <a:spcBef>
                <a:spcPts val="0"/>
              </a:spcBef>
              <a:spcAft>
                <a:spcPts val="0"/>
              </a:spcAft>
              <a:buFont typeface="Wingdings" panose="05000000000000000000" pitchFamily="2" charset="2"/>
              <a:buChar char="§"/>
              <a:tabLst>
                <a:tab pos="2743200" algn="ctr"/>
                <a:tab pos="5486400" algn="r"/>
                <a:tab pos="457200" algn="l"/>
              </a:tabLst>
            </a:pPr>
            <a:r>
              <a:rPr lang="es-ES" sz="1200" b="1" i="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&lt;CLICK&gt; </a:t>
            </a:r>
            <a:r>
              <a:rPr lang="es-ES" sz="1200" i="0" noProof="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Media = 30,5 años </a:t>
            </a:r>
          </a:p>
          <a:p>
            <a:pPr marL="171450" marR="0" indent="-171450">
              <a:spcBef>
                <a:spcPts val="0"/>
              </a:spcBef>
              <a:spcAft>
                <a:spcPts val="0"/>
              </a:spcAft>
              <a:buFont typeface="Wingdings" panose="05000000000000000000" pitchFamily="2" charset="2"/>
              <a:buChar char="§"/>
              <a:tabLst>
                <a:tab pos="2743200" algn="ctr"/>
                <a:tab pos="5486400" algn="r"/>
                <a:tab pos="457200" algn="l"/>
              </a:tabLst>
            </a:pPr>
            <a:endParaRPr lang="es-ES" sz="1200" i="0" noProof="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p>
            <a:pPr marL="171450" marR="0" indent="-171450">
              <a:spcBef>
                <a:spcPts val="0"/>
              </a:spcBef>
              <a:spcAft>
                <a:spcPts val="0"/>
              </a:spcAft>
              <a:buFont typeface="Wingdings" panose="05000000000000000000" pitchFamily="2" charset="2"/>
              <a:buChar char="v"/>
              <a:tabLst>
                <a:tab pos="2743200" algn="ctr"/>
                <a:tab pos="5486400" algn="r"/>
                <a:tab pos="457200" algn="l"/>
              </a:tabLst>
            </a:pPr>
            <a:r>
              <a:rPr lang="es-ES" sz="1200" b="1" i="1" noProof="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Evalúe cuántos participantes han respondido correctamente y si es necesario dar más explicaciones a los que no lo han hecho.</a:t>
            </a:r>
            <a:endParaRPr lang="es-ES" sz="1200" b="1" i="1" noProof="0" dirty="0">
              <a:effectLst/>
              <a:latin typeface="Arial" panose="020B0604020202020204" pitchFamily="34" charset="0"/>
              <a:ea typeface="MS Mincho" panose="02020609040205080304" pitchFamily="49" charset="-128"/>
              <a:cs typeface="Times New Roman" panose="02020603050405020304" pitchFamily="18" charset="0"/>
            </a:endParaRPr>
          </a:p>
          <a:p>
            <a:pPr lvl="2"/>
            <a:endParaRPr lang="es-ES" i="0" noProof="0" dirty="0"/>
          </a:p>
          <a:p>
            <a:pPr lvl="2"/>
            <a:endParaRPr lang="es-ES" noProof="0" dirty="0"/>
          </a:p>
          <a:p>
            <a:pPr lvl="2"/>
            <a:endParaRPr lang="es-ES" noProof="0" dirty="0"/>
          </a:p>
          <a:p>
            <a:pPr lvl="2"/>
            <a:endParaRPr lang="es-ES"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74</a:t>
            </a:fld>
            <a:endParaRPr lang="en-US" altLang="en-US"/>
          </a:p>
        </p:txBody>
      </p:sp>
    </p:spTree>
    <p:extLst>
      <p:ext uri="{BB962C8B-B14F-4D97-AF65-F5344CB8AC3E}">
        <p14:creationId xmlns:p14="http://schemas.microsoft.com/office/powerpoint/2010/main" val="5808519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0" i="0" noProof="0" dirty="0"/>
              <a:t>Pida un voluntario para leer esta diapositiva. </a:t>
            </a:r>
            <a:r>
              <a:rPr lang="es-ES" sz="1200" b="1" i="0" noProof="0" dirty="0"/>
              <a:t>&lt;CLICK&gt; </a:t>
            </a:r>
            <a:r>
              <a:rPr lang="es-ES" sz="1200" b="0" i="0" noProof="0" dirty="0"/>
              <a:t>a la diapositiva siguiente.</a:t>
            </a:r>
            <a:endParaRPr lang="es-ES" sz="1200" b="1" i="0" noProof="0" dirty="0"/>
          </a:p>
          <a:p>
            <a:endParaRPr lang="es-ES" sz="2000" b="0"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75</a:t>
            </a:fld>
            <a:endParaRPr lang="en-US" altLang="en-US"/>
          </a:p>
        </p:txBody>
      </p:sp>
    </p:spTree>
    <p:extLst>
      <p:ext uri="{BB962C8B-B14F-4D97-AF65-F5344CB8AC3E}">
        <p14:creationId xmlns:p14="http://schemas.microsoft.com/office/powerpoint/2010/main" val="8001066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MS Mincho" panose="02020609040205080304" pitchFamily="49" charset="-128"/>
              </a:rPr>
              <a:t>Diga</a:t>
            </a:r>
            <a:r>
              <a:rPr lang="es-ES" sz="1200" b="1" u="none" noProof="0" dirty="0">
                <a:effectLst/>
                <a:latin typeface="Arial" panose="020B0604020202020204" pitchFamily="34" charset="0"/>
                <a:ea typeface="MS Mincho" panose="02020609040205080304" pitchFamily="49" charset="-128"/>
              </a:rPr>
              <a:t>: </a:t>
            </a:r>
            <a:r>
              <a:rPr lang="es-ES" sz="1200" noProof="0" dirty="0">
                <a:effectLst/>
                <a:latin typeface="Arial" panose="020B0604020202020204" pitchFamily="34" charset="0"/>
                <a:ea typeface="MS Mincho" panose="02020609040205080304" pitchFamily="49" charset="-128"/>
              </a:rPr>
              <a:t>¿Qué opción de grupo de edad prefiere y por qué?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effectLst/>
                <a:latin typeface="Arial" panose="020B0604020202020204" pitchFamily="34" charset="0"/>
                <a:ea typeface="MS Mincho" panose="02020609040205080304" pitchFamily="49" charset="-128"/>
              </a:rPr>
              <a:t>Conceda a los participantes 2-3 minutos para revisar la tabla.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endParaRPr lang="es-ES" sz="1200" b="1" i="1"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i="0" u="sng" noProof="0" dirty="0">
                <a:effectLst/>
                <a:latin typeface="Arial" panose="020B0604020202020204" pitchFamily="34" charset="0"/>
                <a:ea typeface="MS Mincho" panose="02020609040205080304" pitchFamily="49" charset="-128"/>
              </a:rPr>
              <a:t>Acuse recibo de la</a:t>
            </a:r>
            <a:r>
              <a:rPr lang="es-ES" sz="1200" b="0" i="0" noProof="0" dirty="0">
                <a:effectLst/>
                <a:latin typeface="Arial" panose="020B0604020202020204" pitchFamily="34" charset="0"/>
                <a:ea typeface="MS Mincho" panose="02020609040205080304" pitchFamily="49" charset="-128"/>
              </a:rPr>
              <a:t>(s) respuesta(s).</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76</a:t>
            </a:fld>
            <a:endParaRPr lang="en-US" altLang="en-US"/>
          </a:p>
        </p:txBody>
      </p:sp>
    </p:spTree>
    <p:extLst>
      <p:ext uri="{BB962C8B-B14F-4D97-AF65-F5344CB8AC3E}">
        <p14:creationId xmlns:p14="http://schemas.microsoft.com/office/powerpoint/2010/main" val="19652805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p>
          <a:p>
            <a:pPr marL="171450" lvl="0" indent="-171450">
              <a:buFont typeface="Wingdings" panose="05000000000000000000" pitchFamily="2" charset="2"/>
              <a:buChar char="§"/>
            </a:pPr>
            <a:r>
              <a:rPr lang="es-ES" sz="1200" b="1" i="0" u="sng" noProof="0" dirty="0"/>
              <a:t>Diga:</a:t>
            </a:r>
          </a:p>
          <a:p>
            <a:r>
              <a:rPr lang="es-ES" sz="1800" noProof="0" dirty="0">
                <a:solidFill>
                  <a:srgbClr val="000000"/>
                </a:solidFill>
                <a:effectLst/>
                <a:latin typeface="Arial" panose="020B0604020202020204" pitchFamily="34" charset="0"/>
                <a:ea typeface="Calibri" panose="020F0502020204030204" pitchFamily="34" charset="0"/>
              </a:rPr>
              <a:t>El grupo de edad 1 no es apropiado porque algunos números </a:t>
            </a:r>
            <a:r>
              <a:rPr lang="es-MX" sz="1800" noProof="0" dirty="0">
                <a:solidFill>
                  <a:srgbClr val="000000"/>
                </a:solidFill>
                <a:effectLst/>
                <a:latin typeface="Arial" panose="020B0604020202020204" pitchFamily="34" charset="0"/>
                <a:ea typeface="Calibri" panose="020F0502020204030204" pitchFamily="34" charset="0"/>
              </a:rPr>
              <a:t>aparecen en más de una categoría (es decir, 10, 20, 30, 40, 50 y 60 años aparecen en dos categorías cada uno)</a:t>
            </a:r>
            <a:r>
              <a:rPr lang="es-ES" sz="1800" noProof="0" dirty="0">
                <a:solidFill>
                  <a:srgbClr val="000000"/>
                </a:solidFill>
                <a:effectLst/>
                <a:latin typeface="Arial" panose="020B0604020202020204" pitchFamily="34" charset="0"/>
                <a:ea typeface="Calibri" panose="020F0502020204030204" pitchFamily="34" charset="0"/>
              </a:rPr>
              <a:t>. Es importante asegurarse de que los grupos utilizados se excluyan mutuamente.</a:t>
            </a:r>
          </a:p>
          <a:p>
            <a:r>
              <a:rPr lang="es-ES" sz="1800" noProof="0" dirty="0">
                <a:solidFill>
                  <a:srgbClr val="000000"/>
                </a:solidFill>
                <a:effectLst/>
                <a:latin typeface="Arial" panose="020B0604020202020204" pitchFamily="34" charset="0"/>
                <a:ea typeface="Calibri" panose="020F0502020204030204" pitchFamily="34" charset="0"/>
              </a:rPr>
              <a:t>Los grupos de edad 2 </a:t>
            </a:r>
            <a:r>
              <a:rPr lang="es-ES" sz="1800" noProof="0" dirty="0" err="1">
                <a:solidFill>
                  <a:srgbClr val="000000"/>
                </a:solidFill>
                <a:effectLst/>
                <a:latin typeface="Arial" panose="020B0604020202020204" pitchFamily="34" charset="0"/>
                <a:ea typeface="Calibri" panose="020F0502020204030204" pitchFamily="34" charset="0"/>
              </a:rPr>
              <a:t>ó</a:t>
            </a:r>
            <a:r>
              <a:rPr lang="es-ES" sz="1800" noProof="0" dirty="0">
                <a:solidFill>
                  <a:srgbClr val="000000"/>
                </a:solidFill>
                <a:effectLst/>
                <a:latin typeface="Arial" panose="020B0604020202020204" pitchFamily="34" charset="0"/>
                <a:ea typeface="Calibri" panose="020F0502020204030204" pitchFamily="34" charset="0"/>
              </a:rPr>
              <a:t> 3 podrían ser aceptables.</a:t>
            </a:r>
          </a:p>
          <a:p>
            <a:r>
              <a:rPr lang="es-ES" sz="1800" noProof="0" dirty="0">
                <a:solidFill>
                  <a:srgbClr val="000000"/>
                </a:solidFill>
                <a:effectLst/>
                <a:latin typeface="Arial" panose="020B0604020202020204" pitchFamily="34" charset="0"/>
                <a:ea typeface="Calibri" panose="020F0502020204030204" pitchFamily="34" charset="0"/>
              </a:rPr>
              <a:t>Los grupos de edad pueden seleccionarse según lo que tenga más sentido para una enfermedad. Por ejemplo, una enfermedad que tenga mayor impacto en niños &lt; 5 años podría requerir que ese grupo estuviera separado de los demás. </a:t>
            </a:r>
            <a:endParaRPr lang="es-ES" sz="1800" noProof="0" dirty="0"/>
          </a:p>
          <a:p>
            <a:pPr marL="171450" lvl="0" indent="-171450">
              <a:buFont typeface="Wingdings" panose="05000000000000000000" pitchFamily="2" charset="2"/>
              <a:buChar char="§"/>
            </a:pPr>
            <a:endParaRPr lang="es-ES" sz="1200" b="1" i="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77</a:t>
            </a:fld>
            <a:endParaRPr lang="en-US" altLang="en-US"/>
          </a:p>
        </p:txBody>
      </p:sp>
    </p:spTree>
    <p:extLst>
      <p:ext uri="{BB962C8B-B14F-4D97-AF65-F5344CB8AC3E}">
        <p14:creationId xmlns:p14="http://schemas.microsoft.com/office/powerpoint/2010/main" val="40497736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v"/>
            </a:pPr>
            <a:r>
              <a:rPr lang="es-ES" sz="1200" b="1" i="1" noProof="0" dirty="0"/>
              <a:t>Lea la diapositiva y consulte la página de la Guía de ejercicios. Deje 5 minutos para que los participantes completen la tabla.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78</a:t>
            </a:fld>
            <a:endParaRPr lang="en-US" altLang="en-US"/>
          </a:p>
        </p:txBody>
      </p:sp>
    </p:spTree>
    <p:extLst>
      <p:ext uri="{BB962C8B-B14F-4D97-AF65-F5344CB8AC3E}">
        <p14:creationId xmlns:p14="http://schemas.microsoft.com/office/powerpoint/2010/main" val="17153350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lvl="0"/>
            <a:endParaRPr lang="es-ES" sz="1200" b="1" noProof="0" dirty="0"/>
          </a:p>
          <a:p>
            <a:pPr marL="171450" lvl="0" indent="-171450">
              <a:buFont typeface="Wingdings" panose="05000000000000000000" pitchFamily="2" charset="2"/>
              <a:buChar char="v"/>
            </a:pPr>
            <a:r>
              <a:rPr lang="es-ES" sz="1200" b="1" i="1" noProof="0" dirty="0"/>
              <a:t>Deje 5 minutos para que los participantes rellenen la tabla.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79</a:t>
            </a:fld>
            <a:endParaRPr lang="en-US" altLang="en-US"/>
          </a:p>
        </p:txBody>
      </p:sp>
    </p:spTree>
    <p:extLst>
      <p:ext uri="{BB962C8B-B14F-4D97-AF65-F5344CB8AC3E}">
        <p14:creationId xmlns:p14="http://schemas.microsoft.com/office/powerpoint/2010/main" val="3810686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MS Mincho" panose="02020609040205080304" pitchFamily="49" charset="-128"/>
              </a:rPr>
              <a:t>Lea </a:t>
            </a:r>
            <a:r>
              <a:rPr lang="es-ES" sz="1200" b="0" u="none" noProof="0" dirty="0">
                <a:effectLst/>
                <a:latin typeface="Arial" panose="020B0604020202020204" pitchFamily="34" charset="0"/>
                <a:ea typeface="MS Mincho" panose="02020609040205080304" pitchFamily="49" charset="-128"/>
              </a:rPr>
              <a:t>la pregunta "a" a los participantes.</a:t>
            </a:r>
          </a:p>
          <a:p>
            <a:pPr marL="171450" marR="0" indent="-171450">
              <a:spcBef>
                <a:spcPts val="0"/>
              </a:spcBef>
              <a:spcAft>
                <a:spcPts val="0"/>
              </a:spcAft>
              <a:buFont typeface="Wingdings" panose="05000000000000000000" pitchFamily="2" charset="2"/>
              <a:buChar char="§"/>
              <a:tabLst>
                <a:tab pos="841375" algn="l"/>
              </a:tabLst>
            </a:pPr>
            <a:endParaRPr lang="es-ES" sz="1200" b="0" u="none"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MS Mincho" panose="02020609040205080304" pitchFamily="49" charset="-128"/>
              </a:rPr>
              <a:t>Acuse recibo de la</a:t>
            </a:r>
            <a:r>
              <a:rPr lang="es-ES" sz="1200" b="0" u="none" noProof="0" dirty="0">
                <a:effectLst/>
                <a:latin typeface="Arial" panose="020B0604020202020204" pitchFamily="34" charset="0"/>
                <a:ea typeface="MS Mincho" panose="02020609040205080304" pitchFamily="49" charset="-128"/>
              </a:rPr>
              <a:t>(s) respuesta(s).</a:t>
            </a:r>
          </a:p>
          <a:p>
            <a:pPr marL="171450" marR="0" indent="-171450">
              <a:spcBef>
                <a:spcPts val="0"/>
              </a:spcBef>
              <a:spcAft>
                <a:spcPts val="0"/>
              </a:spcAft>
              <a:buFont typeface="Wingdings" panose="05000000000000000000" pitchFamily="2" charset="2"/>
              <a:buChar char="§"/>
              <a:tabLst>
                <a:tab pos="841375" algn="l"/>
              </a:tabLst>
            </a:pPr>
            <a:endParaRPr lang="es-ES" sz="1200" b="0" u="none"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MS Mincho" panose="02020609040205080304" pitchFamily="49" charset="-128"/>
              </a:rPr>
              <a:t>Lea </a:t>
            </a:r>
            <a:r>
              <a:rPr lang="es-ES" sz="1200" b="0" u="none" noProof="0" dirty="0">
                <a:effectLst/>
                <a:latin typeface="Arial" panose="020B0604020202020204" pitchFamily="34" charset="0"/>
                <a:ea typeface="MS Mincho" panose="02020609040205080304" pitchFamily="49" charset="-128"/>
              </a:rPr>
              <a:t>la pregunta "b" a los participantes.</a:t>
            </a:r>
          </a:p>
          <a:p>
            <a:pPr marL="171450" marR="0" indent="-171450">
              <a:spcBef>
                <a:spcPts val="0"/>
              </a:spcBef>
              <a:spcAft>
                <a:spcPts val="0"/>
              </a:spcAft>
              <a:buFont typeface="Wingdings" panose="05000000000000000000" pitchFamily="2" charset="2"/>
              <a:buChar char="§"/>
              <a:tabLst>
                <a:tab pos="841375" algn="l"/>
              </a:tabLst>
            </a:pPr>
            <a:endParaRPr lang="es-ES" sz="1200" b="0" u="none"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ts val="0"/>
              </a:spcBef>
              <a:spcAft>
                <a:spcPts val="0"/>
              </a:spcAft>
              <a:buClrTx/>
              <a:buSzTx/>
              <a:buFont typeface="Wingdings" panose="05000000000000000000" pitchFamily="2" charset="2"/>
              <a:buChar char="§"/>
              <a:tabLst>
                <a:tab pos="841375" algn="l"/>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b="0" u="none" noProof="0" dirty="0">
                <a:effectLst/>
                <a:latin typeface="Arial" panose="020B0604020202020204" pitchFamily="34" charset="0"/>
                <a:ea typeface="MS Mincho" panose="02020609040205080304" pitchFamily="49" charset="-128"/>
              </a:rPr>
              <a:t>(s) respuesta(s). </a:t>
            </a:r>
            <a:r>
              <a:rPr lang="es-ES" sz="1200" b="1" u="none" noProof="0" dirty="0">
                <a:effectLst/>
                <a:latin typeface="Arial" panose="020B0604020202020204" pitchFamily="34" charset="0"/>
                <a:ea typeface="MS Mincho" panose="02020609040205080304" pitchFamily="49" charset="-128"/>
              </a:rPr>
              <a:t>&lt;CLICK&gt; </a:t>
            </a:r>
            <a:r>
              <a:rPr lang="es-ES" sz="1200" b="0" u="none" noProof="0" dirty="0">
                <a:effectLst/>
                <a:latin typeface="Arial" panose="020B0604020202020204" pitchFamily="34" charset="0"/>
                <a:ea typeface="MS Mincho" panose="02020609040205080304" pitchFamily="49" charset="-128"/>
              </a:rPr>
              <a:t>a las dos diapositivas siguientes con las respuestas.</a:t>
            </a:r>
          </a:p>
          <a:p>
            <a:pPr marL="0" marR="0" lvl="0" indent="0" algn="l" defTabSz="914400" rtl="0" eaLnBrk="0" fontAlgn="base" latinLnBrk="0" hangingPunct="0">
              <a:lnSpc>
                <a:spcPct val="100000"/>
              </a:lnSpc>
              <a:spcBef>
                <a:spcPts val="0"/>
              </a:spcBef>
              <a:spcAft>
                <a:spcPts val="0"/>
              </a:spcAft>
              <a:buClrTx/>
              <a:buSzTx/>
              <a:buFont typeface="Wingdings" panose="05000000000000000000" pitchFamily="2" charset="2"/>
              <a:buNone/>
              <a:tabLst>
                <a:tab pos="841375" algn="l"/>
              </a:tabLst>
              <a:defRPr/>
            </a:pPr>
            <a:endParaRPr lang="es-ES" sz="1200" b="0" i="1" u="none"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0110501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v"/>
            </a:pPr>
            <a:r>
              <a:rPr lang="es-ES" sz="1200" b="1" i="1" noProof="0" dirty="0"/>
              <a:t>Deje que los participantes repasen durante 1 minuto. Pregunte si alguien tiene respuestas diferentes.</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80</a:t>
            </a:fld>
            <a:endParaRPr lang="en-US" altLang="en-US"/>
          </a:p>
        </p:txBody>
      </p:sp>
    </p:spTree>
    <p:extLst>
      <p:ext uri="{BB962C8B-B14F-4D97-AF65-F5344CB8AC3E}">
        <p14:creationId xmlns:p14="http://schemas.microsoft.com/office/powerpoint/2010/main" val="202352091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n-US" sz="1200" b="1" dirty="0" err="1"/>
              <a:t>Notas</a:t>
            </a:r>
            <a:r>
              <a:rPr lang="en-US" sz="1200" b="1" dirty="0"/>
              <a:t> del instructor:</a:t>
            </a:r>
          </a:p>
          <a:p>
            <a:pPr lvl="0"/>
            <a:endParaRPr lang="en-US" sz="1200" b="1" dirty="0"/>
          </a:p>
          <a:p>
            <a:pPr marL="171450" lvl="0" indent="-171450">
              <a:buFont typeface="Wingdings" panose="05000000000000000000" pitchFamily="2" charset="2"/>
              <a:buChar char="v"/>
            </a:pPr>
            <a:r>
              <a:rPr lang="en-US" sz="1200" b="1" i="1" dirty="0"/>
              <a:t>Pida a </a:t>
            </a:r>
            <a:r>
              <a:rPr lang="en-US" sz="1200" b="1" i="1" dirty="0" err="1"/>
              <a:t>los</a:t>
            </a:r>
            <a:r>
              <a:rPr lang="en-US" sz="1200" b="1" i="1" dirty="0"/>
              <a:t> </a:t>
            </a:r>
            <a:r>
              <a:rPr lang="en-US" sz="1200" b="1" i="1" dirty="0" err="1"/>
              <a:t>participantes</a:t>
            </a:r>
            <a:r>
              <a:rPr lang="en-US" sz="1200" b="1" i="1" dirty="0"/>
              <a:t> </a:t>
            </a:r>
            <a:r>
              <a:rPr lang="en-US" sz="1200" b="1" i="1" dirty="0" err="1"/>
              <a:t>que</a:t>
            </a:r>
            <a:r>
              <a:rPr lang="en-US" sz="1200" b="1" i="1" dirty="0"/>
              <a:t> </a:t>
            </a:r>
            <a:r>
              <a:rPr lang="en-US" sz="1200" b="1" i="1" dirty="0" err="1"/>
              <a:t>respondan</a:t>
            </a:r>
            <a:r>
              <a:rPr lang="en-US" sz="1200" b="1" i="1" dirty="0"/>
              <a:t> a las </a:t>
            </a:r>
            <a:r>
              <a:rPr lang="en-US" sz="1200" b="1" i="1" dirty="0" err="1"/>
              <a:t>preguntas</a:t>
            </a:r>
            <a:r>
              <a:rPr lang="en-US" sz="1200" b="1" i="1" dirty="0"/>
              <a:t> </a:t>
            </a:r>
            <a:r>
              <a:rPr lang="en-US" sz="1200" b="1" i="1" dirty="0" err="1"/>
              <a:t>basándose</a:t>
            </a:r>
            <a:r>
              <a:rPr lang="en-US" sz="1200" b="1" i="1" dirty="0"/>
              <a:t> en la </a:t>
            </a:r>
            <a:r>
              <a:rPr lang="en-US" sz="1200" b="1" i="1" dirty="0" err="1"/>
              <a:t>Tabla</a:t>
            </a:r>
            <a:r>
              <a:rPr lang="en-US" sz="1200" b="1" i="1" dirty="0"/>
              <a:t> 9. </a:t>
            </a:r>
            <a:r>
              <a:rPr lang="en-US" sz="1200" b="1" i="1" dirty="0" err="1"/>
              <a:t>Conceda</a:t>
            </a:r>
            <a:r>
              <a:rPr lang="en-US" sz="1200" b="1" i="1" dirty="0"/>
              <a:t> a </a:t>
            </a:r>
            <a:r>
              <a:rPr lang="en-US" sz="1200" b="1" i="1" dirty="0" err="1"/>
              <a:t>los</a:t>
            </a:r>
            <a:r>
              <a:rPr lang="en-US" sz="1200" b="1" i="1" dirty="0"/>
              <a:t> </a:t>
            </a:r>
            <a:r>
              <a:rPr lang="en-US" sz="1200" b="1" i="1" dirty="0" err="1"/>
              <a:t>participantes</a:t>
            </a:r>
            <a:r>
              <a:rPr lang="en-US" sz="1200" b="1" i="1" dirty="0"/>
              <a:t> 5 </a:t>
            </a:r>
            <a:r>
              <a:rPr lang="en-US" sz="1200" b="1" i="1" dirty="0" err="1"/>
              <a:t>minutos</a:t>
            </a:r>
            <a:r>
              <a:rPr lang="en-US" sz="1200" b="1" i="1" dirty="0"/>
              <a:t> para </a:t>
            </a:r>
            <a:r>
              <a:rPr lang="en-US" sz="1200" b="1" i="1" dirty="0" err="1"/>
              <a:t>repasar</a:t>
            </a:r>
            <a:r>
              <a:rPr lang="en-US" sz="1200" b="1" i="1" dirty="0"/>
              <a:t>. No es </a:t>
            </a:r>
            <a:r>
              <a:rPr lang="en-US" sz="1200" b="1" i="1" dirty="0" err="1"/>
              <a:t>necesario</a:t>
            </a:r>
            <a:r>
              <a:rPr lang="en-US" sz="1200" b="1" i="1" dirty="0"/>
              <a:t> </a:t>
            </a:r>
            <a:r>
              <a:rPr lang="en-US" sz="1200" b="1" i="1" dirty="0" err="1"/>
              <a:t>hacer</a:t>
            </a:r>
            <a:r>
              <a:rPr lang="en-US" sz="1200" b="1" i="1" dirty="0"/>
              <a:t> </a:t>
            </a:r>
            <a:r>
              <a:rPr lang="en-US" sz="1200" b="1" i="1" dirty="0" err="1"/>
              <a:t>cálculos</a:t>
            </a:r>
            <a:r>
              <a:rPr lang="en-US" sz="1200" b="1" i="1" dirty="0"/>
              <a:t>.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81</a:t>
            </a:fld>
            <a:endParaRPr lang="en-US" altLang="en-US"/>
          </a:p>
        </p:txBody>
      </p:sp>
    </p:spTree>
    <p:extLst>
      <p:ext uri="{BB962C8B-B14F-4D97-AF65-F5344CB8AC3E}">
        <p14:creationId xmlns:p14="http://schemas.microsoft.com/office/powerpoint/2010/main" val="41333947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0" u="sng" noProof="0" dirty="0"/>
          </a:p>
          <a:p>
            <a:pPr marL="171450" lvl="0" indent="-171450">
              <a:buFont typeface="Wingdings" panose="05000000000000000000" pitchFamily="2" charset="2"/>
              <a:buChar char="§"/>
            </a:pPr>
            <a:r>
              <a:rPr lang="es-ES" sz="1200" b="1" i="0" u="sng" noProof="0" dirty="0"/>
              <a:t>Diga: </a:t>
            </a:r>
            <a:r>
              <a:rPr lang="es-ES" sz="1200" i="0" noProof="0" dirty="0">
                <a:solidFill>
                  <a:srgbClr val="000000"/>
                </a:solidFill>
                <a:effectLst/>
                <a:latin typeface="Arial" panose="020B0604020202020204" pitchFamily="34" charset="0"/>
                <a:ea typeface="Times New Roman" panose="02020603050405020304" pitchFamily="18" charset="0"/>
              </a:rPr>
              <a:t>En general, se notificaron más casos de </a:t>
            </a:r>
            <a:r>
              <a:rPr lang="es-ES" sz="1200" dirty="0"/>
              <a:t>influenza</a:t>
            </a:r>
            <a:r>
              <a:rPr lang="es-ES" sz="1200" i="0" noProof="0" dirty="0">
                <a:solidFill>
                  <a:srgbClr val="000000"/>
                </a:solidFill>
                <a:effectLst/>
                <a:latin typeface="Arial" panose="020B0604020202020204" pitchFamily="34" charset="0"/>
                <a:ea typeface="Times New Roman" panose="02020603050405020304" pitchFamily="18" charset="0"/>
              </a:rPr>
              <a:t> entre las mujeres que entre los hombres. La </a:t>
            </a:r>
            <a:r>
              <a:rPr lang="es-ES" sz="1200" dirty="0"/>
              <a:t>influenza</a:t>
            </a:r>
            <a:r>
              <a:rPr lang="es-ES" sz="1200" i="0" noProof="0" dirty="0">
                <a:solidFill>
                  <a:srgbClr val="000000"/>
                </a:solidFill>
                <a:effectLst/>
                <a:latin typeface="Arial" panose="020B0604020202020204" pitchFamily="34" charset="0"/>
                <a:ea typeface="Times New Roman" panose="02020603050405020304" pitchFamily="18" charset="0"/>
              </a:rPr>
              <a:t> se presentó en todos los grupos de edad, aunque el mayor número de casos se produjo en los grupos de edad ≤ 9 años y 20-29 años. Entre las mujeres, la mayoría de los casos de gripe ocurrieron entre los 20 y los 29 años. Entre los hombres, la mayoría de los casos de </a:t>
            </a:r>
            <a:r>
              <a:rPr lang="es-ES" sz="1200" dirty="0"/>
              <a:t>influenza</a:t>
            </a:r>
            <a:r>
              <a:rPr lang="es-ES" sz="1200" i="0" noProof="0" dirty="0">
                <a:solidFill>
                  <a:srgbClr val="000000"/>
                </a:solidFill>
                <a:effectLst/>
                <a:latin typeface="Arial" panose="020B0604020202020204" pitchFamily="34" charset="0"/>
                <a:ea typeface="Times New Roman" panose="02020603050405020304" pitchFamily="18" charset="0"/>
              </a:rPr>
              <a:t> se produjeron entre los ≤ 9 años. No es posible calcular el riesgo porque no se ha proporcionado el tamaño de la población para cada subgrupo. </a:t>
            </a:r>
            <a:r>
              <a:rPr lang="es-ES" sz="1200" i="0" noProof="0" dirty="0"/>
              <a:t>El riesgo se mide dividiendo el número de casos (numerador) </a:t>
            </a:r>
            <a:r>
              <a:rPr lang="es-MX" sz="1200" i="0" noProof="0" dirty="0"/>
              <a:t>entre el tamaño de la población (denominador) de</a:t>
            </a:r>
            <a:r>
              <a:rPr lang="es-ES" sz="1200" i="0" noProof="0" dirty="0"/>
              <a:t> cada grupo de edad. </a:t>
            </a:r>
          </a:p>
          <a:p>
            <a:pPr marL="0" marR="0" lvl="0" indent="0">
              <a:spcBef>
                <a:spcPts val="0"/>
              </a:spcBef>
              <a:spcAft>
                <a:spcPts val="0"/>
              </a:spcAft>
              <a:buFont typeface="+mj-lt"/>
              <a:buNone/>
              <a:tabLst>
                <a:tab pos="2743200" algn="ctr"/>
                <a:tab pos="5486400" algn="r"/>
              </a:tabLst>
            </a:pPr>
            <a:endParaRPr lang="es-ES" sz="1200" i="1" noProof="0" dirty="0">
              <a:solidFill>
                <a:srgbClr val="000000"/>
              </a:solidFill>
              <a:effectLst/>
              <a:latin typeface="Arial" panose="020B0604020202020204" pitchFamily="34" charset="0"/>
              <a:ea typeface="Times New Roman" panose="02020603050405020304" pitchFamily="18" charset="0"/>
            </a:endParaRPr>
          </a:p>
          <a:p>
            <a:pPr marL="342900" marR="0" lvl="0" indent="-342900">
              <a:spcBef>
                <a:spcPts val="0"/>
              </a:spcBef>
              <a:spcAft>
                <a:spcPts val="0"/>
              </a:spcAft>
              <a:buFont typeface="+mj-lt"/>
              <a:buAutoNum type="alphaLcPeriod"/>
              <a:tabLst>
                <a:tab pos="2743200" algn="ctr"/>
                <a:tab pos="5486400" algn="r"/>
              </a:tabLst>
            </a:pPr>
            <a:endParaRPr lang="es-ES" sz="1200" b="1" i="1" noProof="0" dirty="0">
              <a:solidFill>
                <a:srgbClr val="000000"/>
              </a:solidFill>
              <a:effectLst/>
              <a:latin typeface="Arial" panose="020B0604020202020204" pitchFamily="34" charset="0"/>
              <a:ea typeface="Times New Roman" panose="02020603050405020304" pitchFamily="18" charset="0"/>
            </a:endParaRPr>
          </a:p>
          <a:p>
            <a:pPr marL="342900" marR="0" lvl="0" indent="-342900">
              <a:spcBef>
                <a:spcPts val="0"/>
              </a:spcBef>
              <a:spcAft>
                <a:spcPts val="0"/>
              </a:spcAft>
              <a:buFont typeface="+mj-lt"/>
              <a:buAutoNum type="alphaLcPeriod"/>
              <a:tabLst>
                <a:tab pos="2743200" algn="ctr"/>
                <a:tab pos="5486400" algn="r"/>
              </a:tabLst>
            </a:pPr>
            <a:endParaRPr lang="es-ES" sz="1200"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82</a:t>
            </a:fld>
            <a:endParaRPr lang="en-US" altLang="en-US"/>
          </a:p>
        </p:txBody>
      </p:sp>
    </p:spTree>
    <p:extLst>
      <p:ext uri="{BB962C8B-B14F-4D97-AF65-F5344CB8AC3E}">
        <p14:creationId xmlns:p14="http://schemas.microsoft.com/office/powerpoint/2010/main" val="348321897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i="0" noProof="0" dirty="0"/>
              <a:t>Notas del instructor:</a:t>
            </a:r>
          </a:p>
          <a:p>
            <a:pPr lvl="0"/>
            <a:endParaRPr lang="es-ES" sz="1200" b="1" i="0" u="sng"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
            </a:pPr>
            <a:r>
              <a:rPr lang="es-ES" sz="1200" b="1" i="0" u="sng" noProof="0" dirty="0"/>
              <a:t>Pida </a:t>
            </a:r>
            <a:r>
              <a:rPr lang="es-ES" sz="1200" b="0" i="0" noProof="0" dirty="0"/>
              <a:t>a los participantes que escriban un título apropiado para la Tabla 9.</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83</a:t>
            </a:fld>
            <a:endParaRPr lang="en-US" altLang="en-US"/>
          </a:p>
        </p:txBody>
      </p:sp>
    </p:spTree>
    <p:extLst>
      <p:ext uri="{BB962C8B-B14F-4D97-AF65-F5344CB8AC3E}">
        <p14:creationId xmlns:p14="http://schemas.microsoft.com/office/powerpoint/2010/main" val="84851024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2"/>
            <a:endParaRPr lang="es-ES" sz="1200" noProof="0" dirty="0"/>
          </a:p>
          <a:p>
            <a:pPr marL="171450" marR="0" indent="-171450">
              <a:spcBef>
                <a:spcPts val="0"/>
              </a:spcBef>
              <a:spcAft>
                <a:spcPts val="0"/>
              </a:spcAft>
              <a:buFont typeface="Wingdings" panose="05000000000000000000" pitchFamily="2" charset="2"/>
              <a:buChar char="§"/>
              <a:tabLst>
                <a:tab pos="2743200" algn="ctr"/>
                <a:tab pos="5486400" algn="r"/>
                <a:tab pos="841375" algn="l"/>
              </a:tabLst>
            </a:pPr>
            <a:r>
              <a:rPr lang="es-ES" sz="1200" b="1" i="0" u="sng" noProof="0" dirty="0">
                <a:effectLst/>
                <a:latin typeface="Arial" panose="020B0604020202020204" pitchFamily="34" charset="0"/>
                <a:ea typeface="MS Mincho" panose="02020609040205080304" pitchFamily="49" charset="-128"/>
              </a:rPr>
              <a:t>Diga: </a:t>
            </a:r>
            <a:r>
              <a:rPr lang="es-ES" sz="1200" i="0" noProof="0" dirty="0">
                <a:solidFill>
                  <a:srgbClr val="000000"/>
                </a:solidFill>
                <a:effectLst/>
                <a:latin typeface="Arial" panose="020B0604020202020204" pitchFamily="34" charset="0"/>
                <a:ea typeface="Times New Roman" panose="02020603050405020304" pitchFamily="18" charset="0"/>
              </a:rPr>
              <a:t>Un título sugerido es: "Número de casos de </a:t>
            </a:r>
            <a:r>
              <a:rPr lang="es-ES" sz="1200" dirty="0"/>
              <a:t>influenza</a:t>
            </a:r>
            <a:r>
              <a:rPr lang="es-ES" sz="1200" i="0" noProof="0" dirty="0">
                <a:solidFill>
                  <a:srgbClr val="000000"/>
                </a:solidFill>
                <a:effectLst/>
                <a:latin typeface="Arial" panose="020B0604020202020204" pitchFamily="34" charset="0"/>
                <a:ea typeface="Times New Roman" panose="02020603050405020304" pitchFamily="18" charset="0"/>
              </a:rPr>
              <a:t> notificados, Distrito D, enero-noviembre de 2024". El título de una tabla o figura debe permitir que "se sostenga por sí solo" y pueda interpretarse sin información adicional. Un título de tabla o de figura siempre debe especificar qué, cuándo y dónde.</a:t>
            </a:r>
            <a:endParaRPr lang="es-ES" sz="1200" i="0" noProof="0" dirty="0">
              <a:effectLst/>
              <a:latin typeface="Arial" panose="020B0604020202020204" pitchFamily="34" charset="0"/>
              <a:ea typeface="MS Mincho" panose="02020609040205080304" pitchFamily="49" charset="-128"/>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84</a:t>
            </a:fld>
            <a:endParaRPr lang="en-US" altLang="en-US"/>
          </a:p>
        </p:txBody>
      </p:sp>
    </p:spTree>
    <p:extLst>
      <p:ext uri="{BB962C8B-B14F-4D97-AF65-F5344CB8AC3E}">
        <p14:creationId xmlns:p14="http://schemas.microsoft.com/office/powerpoint/2010/main" val="4838074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MS Mincho" panose="02020609040205080304" pitchFamily="49" charset="-128"/>
              </a:rPr>
              <a:t>Repase los datos de la Tabla 10. </a:t>
            </a:r>
            <a:r>
              <a:rPr lang="es-ES" sz="1200" noProof="0" dirty="0">
                <a:solidFill>
                  <a:srgbClr val="000000"/>
                </a:solidFill>
                <a:effectLst/>
                <a:latin typeface="Arial" panose="020B0604020202020204" pitchFamily="34" charset="0"/>
                <a:ea typeface="Times New Roman" panose="02020603050405020304" pitchFamily="18" charset="0"/>
              </a:rPr>
              <a:t>¿La influenza está afectando a todos los pueblos del distrito? ¿Qué pueblo(s) está(n) más afectado(s)? </a:t>
            </a:r>
            <a:r>
              <a:rPr lang="es-ES" sz="1200" b="1" noProof="0" dirty="0">
                <a:solidFill>
                  <a:srgbClr val="000000"/>
                </a:solidFill>
                <a:effectLst/>
                <a:latin typeface="Arial" panose="020B0604020202020204" pitchFamily="34" charset="0"/>
                <a:ea typeface="Times New Roman" panose="02020603050405020304" pitchFamily="18" charset="0"/>
              </a:rPr>
              <a:t>&lt;CLICK&gt; </a:t>
            </a:r>
            <a:r>
              <a:rPr lang="es-ES" sz="1200" noProof="0" dirty="0">
                <a:solidFill>
                  <a:srgbClr val="000000"/>
                </a:solidFill>
                <a:effectLst/>
                <a:latin typeface="Arial" panose="020B0604020202020204" pitchFamily="34" charset="0"/>
                <a:ea typeface="Times New Roman" panose="02020603050405020304" pitchFamily="18" charset="0"/>
              </a:rPr>
              <a:t>a la siguiente diapositiva (</a:t>
            </a:r>
            <a:r>
              <a:rPr lang="es-ES" sz="1200" b="1" noProof="0" dirty="0">
                <a:solidFill>
                  <a:srgbClr val="000000"/>
                </a:solidFill>
                <a:effectLst/>
                <a:latin typeface="Arial" panose="020B0604020202020204" pitchFamily="34" charset="0"/>
                <a:ea typeface="Times New Roman" panose="02020603050405020304" pitchFamily="18" charset="0"/>
              </a:rPr>
              <a:t>Tabla 10</a:t>
            </a:r>
            <a:r>
              <a:rPr lang="es-ES" sz="1200" noProof="0" dirty="0">
                <a:solidFill>
                  <a:srgbClr val="000000"/>
                </a:solidFill>
                <a:effectLst/>
                <a:latin typeface="Arial" panose="020B0604020202020204" pitchFamily="34" charset="0"/>
                <a:ea typeface="Times New Roman" panose="02020603050405020304" pitchFamily="18" charset="0"/>
              </a:rPr>
              <a:t>).</a:t>
            </a:r>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85</a:t>
            </a:fld>
            <a:endParaRPr lang="en-US" altLang="en-US"/>
          </a:p>
        </p:txBody>
      </p:sp>
    </p:spTree>
    <p:extLst>
      <p:ext uri="{BB962C8B-B14F-4D97-AF65-F5344CB8AC3E}">
        <p14:creationId xmlns:p14="http://schemas.microsoft.com/office/powerpoint/2010/main" val="6507405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lvl="0" indent="-171450">
              <a:buFont typeface="Wingdings" panose="05000000000000000000" pitchFamily="2" charset="2"/>
              <a:buChar char="v"/>
            </a:pPr>
            <a:r>
              <a:rPr lang="es-ES" sz="1200" b="1" i="1" noProof="0" dirty="0"/>
              <a:t>Deje 1-2 minutos para que los participantes repasen.</a:t>
            </a:r>
            <a:endParaRPr lang="es-ES" sz="12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86</a:t>
            </a:fld>
            <a:endParaRPr lang="en-US" altLang="en-US"/>
          </a:p>
        </p:txBody>
      </p:sp>
    </p:spTree>
    <p:extLst>
      <p:ext uri="{BB962C8B-B14F-4D97-AF65-F5344CB8AC3E}">
        <p14:creationId xmlns:p14="http://schemas.microsoft.com/office/powerpoint/2010/main" val="23215683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endParaRPr lang="es-ES" sz="1200" noProof="0" dirty="0"/>
          </a:p>
          <a:p>
            <a:pPr lvl="2"/>
            <a:endParaRPr lang="es-ES" sz="1200" noProof="0" dirty="0"/>
          </a:p>
          <a:p>
            <a:pPr marL="457200" marR="0" lvl="1" indent="0">
              <a:spcBef>
                <a:spcPts val="0"/>
              </a:spcBef>
              <a:spcAft>
                <a:spcPts val="300"/>
              </a:spcAft>
              <a:buNone/>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Arial" panose="020B0604020202020204" pitchFamily="34" charset="0"/>
              </a:rPr>
              <a:t>Todos los pueblos del distrito están afectados. </a:t>
            </a:r>
            <a:endParaRPr lang="es-ES" sz="1200" noProof="0" dirty="0">
              <a:latin typeface="Arial" panose="020B0604020202020204" pitchFamily="34" charset="0"/>
              <a:ea typeface="Arial" panose="020B0604020202020204" pitchFamily="34" charset="0"/>
            </a:endParaRPr>
          </a:p>
          <a:p>
            <a:pPr marL="971550" marR="0" lvl="1" indent="-514350">
              <a:spcBef>
                <a:spcPts val="0"/>
              </a:spcBef>
              <a:spcAft>
                <a:spcPts val="300"/>
              </a:spcAft>
              <a:buAutoNum type="alphaLcPeriod"/>
            </a:pPr>
            <a:r>
              <a:rPr lang="es-ES" sz="1200" noProof="0" dirty="0" err="1">
                <a:effectLst/>
                <a:latin typeface="Arial" panose="020B0604020202020204" pitchFamily="34" charset="0"/>
                <a:ea typeface="Arial" panose="020B0604020202020204" pitchFamily="34" charset="0"/>
              </a:rPr>
              <a:t>Zot</a:t>
            </a:r>
            <a:r>
              <a:rPr lang="es-ES" sz="1200" noProof="0" dirty="0">
                <a:effectLst/>
                <a:latin typeface="Arial" panose="020B0604020202020204" pitchFamily="34" charset="0"/>
                <a:ea typeface="Arial" panose="020B0604020202020204" pitchFamily="34" charset="0"/>
              </a:rPr>
              <a:t> y Delta son los más afectados. Podemos saberlo calculando los casos por 10.000, </a:t>
            </a:r>
            <a:r>
              <a:rPr lang="es-MX" sz="1200" noProof="0" dirty="0">
                <a:effectLst/>
                <a:latin typeface="Arial" panose="020B0604020202020204" pitchFamily="34" charset="0"/>
                <a:ea typeface="Arial" panose="020B0604020202020204" pitchFamily="34" charset="0"/>
              </a:rPr>
              <a:t>es decir, el número de casos dividido por la población del pueblo,</a:t>
            </a:r>
            <a:r>
              <a:rPr lang="es-ES" sz="1200" noProof="0" dirty="0">
                <a:effectLst/>
                <a:latin typeface="Arial" panose="020B0604020202020204" pitchFamily="34" charset="0"/>
                <a:ea typeface="Arial" panose="020B0604020202020204" pitchFamily="34" charset="0"/>
              </a:rPr>
              <a:t> y multiplicando por 10.000.</a:t>
            </a:r>
            <a:endParaRPr lang="es-ES" sz="1200" noProof="0" dirty="0">
              <a:latin typeface="Arial" panose="020B0604020202020204" pitchFamily="34" charset="0"/>
              <a:ea typeface="Arial" panose="020B0604020202020204" pitchFamily="34" charset="0"/>
            </a:endParaRPr>
          </a:p>
          <a:p>
            <a:pPr marL="971550" marR="0" lvl="1" indent="-514350">
              <a:spcBef>
                <a:spcPts val="0"/>
              </a:spcBef>
              <a:spcAft>
                <a:spcPts val="300"/>
              </a:spcAft>
              <a:buAutoNum type="alphaLcPeriod"/>
            </a:pPr>
            <a:r>
              <a:rPr lang="es-ES" sz="1200" noProof="0" dirty="0">
                <a:effectLst/>
                <a:latin typeface="Arial" panose="020B0604020202020204" pitchFamily="34" charset="0"/>
                <a:ea typeface="Arial" panose="020B0604020202020204" pitchFamily="34" charset="0"/>
              </a:rPr>
              <a:t>Las medidas de control deben adoptarse en todo el distrito. Sin embargo, si es necesario aplicar medidas por pueblo, se debe dar prioridad a los más afectados.</a:t>
            </a:r>
            <a:endParaRPr lang="es-ES" sz="1200" i="0" noProof="0" dirty="0">
              <a:solidFill>
                <a:schemeClr val="tx1"/>
              </a:solidFill>
              <a:effectLst/>
              <a:latin typeface="Arial" charset="0"/>
              <a:ea typeface="+mn-ea"/>
            </a:endParaRPr>
          </a:p>
          <a:p>
            <a:pPr marL="971550" marR="0" lvl="1" indent="-514350">
              <a:spcBef>
                <a:spcPts val="0"/>
              </a:spcBef>
              <a:spcAft>
                <a:spcPts val="300"/>
              </a:spcAft>
              <a:buAutoNum type="alphaLcPeriod"/>
            </a:pPr>
            <a:r>
              <a:rPr lang="es-ES" sz="1200" i="0" noProof="0" dirty="0">
                <a:solidFill>
                  <a:srgbClr val="000000"/>
                </a:solidFill>
                <a:effectLst/>
                <a:latin typeface="Arial" panose="020B0604020202020204" pitchFamily="34" charset="0"/>
                <a:ea typeface="Times New Roman" panose="02020603050405020304" pitchFamily="18" charset="0"/>
              </a:rPr>
              <a:t>La influenza parece distribuirse entre todos los pueblos </a:t>
            </a:r>
            <a:r>
              <a:rPr lang="es-ES" sz="1200" i="1" noProof="0" dirty="0">
                <a:solidFill>
                  <a:srgbClr val="000000"/>
                </a:solidFill>
                <a:effectLst/>
                <a:latin typeface="Arial" panose="020B0604020202020204" pitchFamily="34" charset="0"/>
                <a:ea typeface="Times New Roman" panose="02020603050405020304" pitchFamily="18" charset="0"/>
              </a:rPr>
              <a:t>(9,1% - 16%). </a:t>
            </a:r>
            <a:r>
              <a:rPr lang="es-ES" sz="1200" i="0" noProof="0" dirty="0">
                <a:solidFill>
                  <a:srgbClr val="000000"/>
                </a:solidFill>
                <a:effectLst/>
                <a:latin typeface="Arial" panose="020B0604020202020204" pitchFamily="34" charset="0"/>
                <a:ea typeface="Times New Roman" panose="02020603050405020304" pitchFamily="18" charset="0"/>
              </a:rPr>
              <a:t>Deben adoptarse medidas de control en todo el distrito.</a:t>
            </a:r>
            <a:endParaRPr lang="es-ES" sz="1200" i="0" noProof="0" dirty="0">
              <a:effectLst/>
              <a:latin typeface="Arial" panose="020B0604020202020204" pitchFamily="34" charset="0"/>
              <a:ea typeface="MS Mincho" panose="02020609040205080304" pitchFamily="49" charset="-128"/>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87</a:t>
            </a:fld>
            <a:endParaRPr lang="en-US" altLang="en-US"/>
          </a:p>
        </p:txBody>
      </p:sp>
    </p:spTree>
    <p:extLst>
      <p:ext uri="{BB962C8B-B14F-4D97-AF65-F5344CB8AC3E}">
        <p14:creationId xmlns:p14="http://schemas.microsoft.com/office/powerpoint/2010/main" val="4650095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MS Mincho" panose="02020609040205080304" pitchFamily="49" charset="-128"/>
              </a:rPr>
              <a:t>Según los datos de la lista de casos de la Tabla 8, ¿qué proporción de pacientes </a:t>
            </a:r>
            <a:r>
              <a:rPr lang="es-ES" sz="1200" noProof="0" dirty="0">
                <a:solidFill>
                  <a:srgbClr val="000000"/>
                </a:solidFill>
                <a:effectLst/>
                <a:latin typeface="Arial" panose="020B0604020202020204" pitchFamily="34" charset="0"/>
                <a:ea typeface="Times New Roman" panose="02020603050405020304" pitchFamily="18" charset="0"/>
              </a:rPr>
              <a:t>con influenza </a:t>
            </a:r>
            <a:r>
              <a:rPr lang="es-ES" sz="1200" noProof="0" dirty="0">
                <a:effectLst/>
                <a:latin typeface="Arial" panose="020B0604020202020204" pitchFamily="34" charset="0"/>
                <a:ea typeface="MS Mincho" panose="02020609040205080304" pitchFamily="49" charset="-128"/>
              </a:rPr>
              <a:t>estuvieron expuestos a animales en los 10 días anteriores al inicio de su enfermedad?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u="sng"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Acuse recibo de la</a:t>
            </a:r>
            <a:r>
              <a:rPr lang="es-ES" sz="1200" noProof="0" dirty="0">
                <a:effectLst/>
                <a:latin typeface="Arial" panose="020B0604020202020204" pitchFamily="34" charset="0"/>
                <a:ea typeface="MS Mincho" panose="02020609040205080304" pitchFamily="49" charset="-128"/>
              </a:rPr>
              <a:t>(s) respuesta(s).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b="1" u="sng"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Pregunte: </a:t>
            </a:r>
            <a:r>
              <a:rPr lang="es-ES" sz="1200" noProof="0" dirty="0">
                <a:effectLst/>
                <a:latin typeface="Arial" panose="020B0604020202020204" pitchFamily="34" charset="0"/>
                <a:ea typeface="MS Mincho" panose="02020609040205080304" pitchFamily="49" charset="-128"/>
              </a:rPr>
              <a:t>¿Qué le dice esta información sobre dónde pueden haber </a:t>
            </a:r>
            <a:r>
              <a:rPr lang="es-ES" sz="1200" noProof="0" dirty="0">
                <a:solidFill>
                  <a:srgbClr val="000000"/>
                </a:solidFill>
                <a:effectLst/>
                <a:latin typeface="Arial" panose="020B0604020202020204" pitchFamily="34" charset="0"/>
                <a:ea typeface="Times New Roman" panose="02020603050405020304" pitchFamily="18" charset="0"/>
              </a:rPr>
              <a:t>contraído la influenza </a:t>
            </a:r>
            <a:r>
              <a:rPr lang="es-ES" sz="1200" noProof="0" dirty="0">
                <a:effectLst/>
                <a:latin typeface="Arial" panose="020B0604020202020204" pitchFamily="34" charset="0"/>
                <a:ea typeface="MS Mincho" panose="02020609040205080304" pitchFamily="49" charset="-128"/>
              </a:rPr>
              <a:t>las personas?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ver las respuestas.</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88</a:t>
            </a:fld>
            <a:endParaRPr lang="en-US" altLang="en-US"/>
          </a:p>
        </p:txBody>
      </p:sp>
    </p:spTree>
    <p:extLst>
      <p:ext uri="{BB962C8B-B14F-4D97-AF65-F5344CB8AC3E}">
        <p14:creationId xmlns:p14="http://schemas.microsoft.com/office/powerpoint/2010/main" val="348042363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i="0" noProof="0" dirty="0">
                <a:solidFill>
                  <a:srgbClr val="000000"/>
                </a:solidFill>
                <a:effectLst/>
                <a:latin typeface="Arial" panose="020B0604020202020204" pitchFamily="34" charset="0"/>
                <a:ea typeface="Times New Roman" panose="02020603050405020304" pitchFamily="18" charset="0"/>
              </a:rPr>
              <a:t>Notas del instructor:</a:t>
            </a:r>
          </a:p>
          <a:p>
            <a:pPr lvl="0"/>
            <a:endParaRPr lang="es-ES" sz="1200" b="1" i="0" noProof="0" dirty="0">
              <a:solidFill>
                <a:srgbClr val="000000"/>
              </a:solidFill>
              <a:effectLst/>
              <a:latin typeface="Arial" panose="020B0604020202020204" pitchFamily="34" charset="0"/>
              <a:ea typeface="Times New Roman" panose="02020603050405020304" pitchFamily="18" charset="0"/>
            </a:endParaRPr>
          </a:p>
          <a:p>
            <a:pPr marL="171450" lvl="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Diga: </a:t>
            </a:r>
            <a:r>
              <a:rPr lang="es-ES" sz="1200" i="0" noProof="0" dirty="0">
                <a:solidFill>
                  <a:srgbClr val="000000"/>
                </a:solidFill>
                <a:effectLst/>
                <a:latin typeface="Arial" panose="020B0604020202020204" pitchFamily="34" charset="0"/>
                <a:ea typeface="Times New Roman" panose="02020603050405020304" pitchFamily="18" charset="0"/>
              </a:rPr>
              <a:t>Cuatro (4/44 x 100% = 9,1%) </a:t>
            </a:r>
            <a:r>
              <a:rPr lang="es-ES" sz="1200" b="1" i="0" noProof="0" dirty="0">
                <a:solidFill>
                  <a:srgbClr val="000000"/>
                </a:solidFill>
                <a:effectLst/>
                <a:latin typeface="Arial" panose="020B0604020202020204" pitchFamily="34" charset="0"/>
                <a:ea typeface="Times New Roman" panose="02020603050405020304" pitchFamily="18" charset="0"/>
              </a:rPr>
              <a:t>&lt;CLICK&gt;</a:t>
            </a:r>
          </a:p>
          <a:p>
            <a:pPr marL="171450" lvl="0" indent="-171450">
              <a:buFont typeface="Wingdings" panose="05000000000000000000" pitchFamily="2" charset="2"/>
              <a:buChar char="§"/>
            </a:pPr>
            <a:endParaRPr lang="es-ES" sz="1200" b="1" i="0" noProof="0" dirty="0">
              <a:solidFill>
                <a:srgbClr val="000000"/>
              </a:solidFill>
              <a:effectLst/>
              <a:latin typeface="Arial" panose="020B0604020202020204" pitchFamily="34" charset="0"/>
              <a:ea typeface="Times New Roman" panose="02020603050405020304" pitchFamily="18" charset="0"/>
            </a:endParaRPr>
          </a:p>
          <a:p>
            <a:pPr marL="171450" lvl="0" indent="-171450">
              <a:buFont typeface="Wingdings" panose="05000000000000000000" pitchFamily="2" charset="2"/>
              <a:buChar char="§"/>
            </a:pPr>
            <a:r>
              <a:rPr lang="es-ES" sz="1200" b="1" i="0" u="sng" noProof="0" dirty="0">
                <a:solidFill>
                  <a:srgbClr val="000000"/>
                </a:solidFill>
                <a:effectLst/>
                <a:latin typeface="Arial" panose="020B0604020202020204" pitchFamily="34" charset="0"/>
                <a:ea typeface="Times New Roman" panose="02020603050405020304" pitchFamily="18" charset="0"/>
              </a:rPr>
              <a:t>Diga: </a:t>
            </a:r>
            <a:r>
              <a:rPr lang="es-ES" sz="1200" i="0" noProof="0" dirty="0">
                <a:solidFill>
                  <a:srgbClr val="000000"/>
                </a:solidFill>
                <a:effectLst/>
                <a:latin typeface="Arial" panose="020B0604020202020204" pitchFamily="34" charset="0"/>
                <a:ea typeface="Times New Roman" panose="02020603050405020304" pitchFamily="18" charset="0"/>
              </a:rPr>
              <a:t>La mayoría de los pacientes </a:t>
            </a:r>
            <a:r>
              <a:rPr lang="es-MX" sz="1200" i="0" noProof="0" dirty="0">
                <a:solidFill>
                  <a:srgbClr val="000000"/>
                </a:solidFill>
                <a:effectLst/>
                <a:latin typeface="Arial" panose="020B0604020202020204" pitchFamily="34" charset="0"/>
                <a:ea typeface="Times New Roman" panose="02020603050405020304" pitchFamily="18" charset="0"/>
              </a:rPr>
              <a:t>con influenza deben haber sido infectados por otra persona enferma, no por animales, ya que el número de casos de influenza por</a:t>
            </a:r>
            <a:r>
              <a:rPr lang="es-ES" sz="1200" i="0" noProof="0" dirty="0">
                <a:solidFill>
                  <a:srgbClr val="000000"/>
                </a:solidFill>
                <a:effectLst/>
                <a:latin typeface="Arial" panose="020B0604020202020204" pitchFamily="34" charset="0"/>
                <a:ea typeface="Times New Roman" panose="02020603050405020304" pitchFamily="18" charset="0"/>
              </a:rPr>
              <a:t> contacto con animales es bajo. </a:t>
            </a:r>
            <a:endParaRPr lang="es-ES" sz="1200" i="0" noProof="0" dirty="0">
              <a:effectLst/>
              <a:latin typeface="Arial" panose="020B0604020202020204" pitchFamily="34" charset="0"/>
              <a:ea typeface="MS Mincho" panose="02020609040205080304" pitchFamily="49" charset="-128"/>
            </a:endParaRPr>
          </a:p>
          <a:p>
            <a:pPr lvl="0"/>
            <a:endParaRPr lang="es-ES" sz="1200" b="1" i="0" noProof="0" dirty="0">
              <a:solidFill>
                <a:srgbClr val="000000"/>
              </a:solidFill>
              <a:effectLst/>
              <a:latin typeface="Arial" panose="020B0604020202020204" pitchFamily="34" charset="0"/>
              <a:ea typeface="Times New Roman" panose="02020603050405020304" pitchFamily="18" charset="0"/>
            </a:endParaRPr>
          </a:p>
          <a:p>
            <a:pPr marL="171450" lvl="0" indent="-171450">
              <a:buFont typeface="Wingdings" panose="05000000000000000000" pitchFamily="2" charset="2"/>
              <a:buChar char="§"/>
            </a:pPr>
            <a:r>
              <a:rPr lang="es-ES" sz="1200" b="1" i="0" u="sng" noProof="0" dirty="0">
                <a:solidFill>
                  <a:srgbClr val="000000"/>
                </a:solidFill>
                <a:effectLst/>
                <a:latin typeface="Arial" panose="020B0604020202020204" pitchFamily="34" charset="0"/>
                <a:ea typeface="Times New Roman" panose="02020603050405020304" pitchFamily="18" charset="0"/>
              </a:rPr>
              <a:t>Diga: </a:t>
            </a:r>
            <a:r>
              <a:rPr lang="es-ES" sz="1200" i="0" noProof="0" dirty="0">
                <a:solidFill>
                  <a:srgbClr val="000000"/>
                </a:solidFill>
                <a:effectLst/>
                <a:latin typeface="Arial" panose="020B0604020202020204" pitchFamily="34" charset="0"/>
                <a:ea typeface="Times New Roman" panose="02020603050405020304" pitchFamily="18" charset="0"/>
              </a:rPr>
              <a:t>Sólo 4/44 pacientes con influenza tuvieron contacto con animales en los 10 días anteriores al inicio de la enfermedad. Dado que la proporción de individuos que </a:t>
            </a:r>
            <a:r>
              <a:rPr lang="es-MX" sz="1200" i="0" noProof="0" dirty="0">
                <a:solidFill>
                  <a:srgbClr val="000000"/>
                </a:solidFill>
                <a:effectLst/>
                <a:latin typeface="Arial" panose="020B0604020202020204" pitchFamily="34" charset="0"/>
                <a:ea typeface="Times New Roman" panose="02020603050405020304" pitchFamily="18" charset="0"/>
              </a:rPr>
              <a:t>podrían haber sido infectados por animales es baja, la mayoría de los pacientes con influenza deben haberlo sido de</a:t>
            </a:r>
            <a:r>
              <a:rPr lang="es-ES" sz="1200" i="0" noProof="0" dirty="0">
                <a:solidFill>
                  <a:srgbClr val="000000"/>
                </a:solidFill>
                <a:effectLst/>
                <a:latin typeface="Arial" panose="020B0604020202020204" pitchFamily="34" charset="0"/>
                <a:ea typeface="Times New Roman" panose="02020603050405020304" pitchFamily="18" charset="0"/>
              </a:rPr>
              <a:t> otra persona enferma. Sin embargo, sigue existiendo la posibilidad de que esas personas con contacto con animales hayan adquirido una nueva cepa de influenza A, potencialmente de origen aviar. Aunque la propagación de la influenza aviar de persona a persona es infrecuente, esto podría justificar más pruebas de laboratorio y, posiblemente, una investigación adicional.</a:t>
            </a:r>
          </a:p>
          <a:p>
            <a:pPr marL="171450" lvl="0" indent="-171450">
              <a:buFont typeface="Wingdings" panose="05000000000000000000" pitchFamily="2" charset="2"/>
              <a:buChar char="§"/>
            </a:pPr>
            <a:endParaRPr lang="es-ES" sz="1200" i="0" noProof="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89</a:t>
            </a:fld>
            <a:endParaRPr lang="en-US" altLang="en-US"/>
          </a:p>
        </p:txBody>
      </p:sp>
    </p:spTree>
    <p:extLst>
      <p:ext uri="{BB962C8B-B14F-4D97-AF65-F5344CB8AC3E}">
        <p14:creationId xmlns:p14="http://schemas.microsoft.com/office/powerpoint/2010/main" val="4106212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marL="0" indent="0">
              <a:buClr>
                <a:schemeClr val="tx1"/>
              </a:buClr>
              <a:buNone/>
            </a:pPr>
            <a:endParaRPr lang="es-ES" sz="1200" b="1" i="1" noProof="0" dirty="0"/>
          </a:p>
          <a:p>
            <a:pPr marL="171450" indent="-171450">
              <a:buClr>
                <a:schemeClr val="tx1"/>
              </a:buClr>
              <a:buFont typeface="Wingdings" panose="05000000000000000000" pitchFamily="2" charset="2"/>
              <a:buChar char="v"/>
            </a:pPr>
            <a:r>
              <a:rPr lang="es-ES" sz="1200" b="1" i="1" noProof="0" dirty="0"/>
              <a:t>Esta diapositiva responde a la pregunta "a" de la diapositiva 8 (por ejemplo, </a:t>
            </a:r>
            <a:r>
              <a:rPr lang="es-ES" sz="1800" b="1" i="1" noProof="0" dirty="0"/>
              <a:t>¿Por qué llevar a cabo la vigilancia a nivel local/distrital? (¿Cuál es la razón para recopilar datos de vigilancia?).  Agradezca las respuestas de los participantes que coincidan con esta respuesta.</a:t>
            </a:r>
          </a:p>
          <a:p>
            <a:pPr marL="171450" marR="0" indent="-171450">
              <a:spcBef>
                <a:spcPts val="0"/>
              </a:spcBef>
              <a:spcAft>
                <a:spcPts val="0"/>
              </a:spcAft>
              <a:buFont typeface="Wingdings" panose="05000000000000000000" pitchFamily="2" charset="2"/>
              <a:buChar char="§"/>
              <a:tabLst>
                <a:tab pos="841375" algn="l"/>
              </a:tabLst>
            </a:pPr>
            <a:endParaRPr lang="es-ES" sz="1800" b="1" i="1" noProof="0" dirty="0"/>
          </a:p>
          <a:p>
            <a:pPr marL="171450" marR="0" indent="-171450">
              <a:spcBef>
                <a:spcPts val="0"/>
              </a:spcBef>
              <a:spcAft>
                <a:spcPts val="0"/>
              </a:spcAft>
              <a:buFont typeface="Wingdings" panose="05000000000000000000" pitchFamily="2" charset="2"/>
              <a:buChar char="§"/>
              <a:tabLst>
                <a:tab pos="841375" algn="l"/>
              </a:tabLst>
            </a:pPr>
            <a:r>
              <a:rPr lang="es-ES" sz="1800" b="1" i="0" u="sng" noProof="0" dirty="0"/>
              <a:t>Diga</a:t>
            </a:r>
            <a:r>
              <a:rPr lang="es-ES" sz="1800" b="0" i="0" u="none" noProof="0" dirty="0"/>
              <a:t>: Llevamos a cabo la vigilancia a nivel local y de distrito para </a:t>
            </a:r>
            <a:r>
              <a:rPr lang="es-ES" sz="1200" i="0" noProof="0" dirty="0">
                <a:solidFill>
                  <a:srgbClr val="000000"/>
                </a:solidFill>
                <a:effectLst/>
                <a:latin typeface="Arial" panose="020B0604020202020204" pitchFamily="34" charset="0"/>
                <a:ea typeface="Times New Roman" panose="02020603050405020304" pitchFamily="18" charset="0"/>
              </a:rPr>
              <a:t>controlar la aparición de enfermedades en la comunidad, de modo que se puedan tomar medidas cuando sea necesario.  Los datos también deben comunicarse a los niveles superiores, pero ese no debe ser el motivo principal.</a:t>
            </a:r>
          </a:p>
          <a:p>
            <a:pPr lvl="0"/>
            <a:endParaRPr lang="es-ES" b="1" u="sng" noProof="0" dirty="0"/>
          </a:p>
          <a:p>
            <a:pPr lvl="0"/>
            <a:endParaRPr lang="es-ES" b="1" u="sng" noProof="0" dirty="0"/>
          </a:p>
          <a:p>
            <a:pPr marL="0" marR="0" lvl="0" indent="0">
              <a:spcBef>
                <a:spcPts val="0"/>
              </a:spcBef>
              <a:spcAft>
                <a:spcPts val="0"/>
              </a:spcAft>
              <a:buFont typeface="Arial" panose="020B0604020202020204" pitchFamily="34" charset="0"/>
              <a:buNone/>
              <a:tabLst>
                <a:tab pos="212725" algn="l"/>
              </a:tabLst>
            </a:pPr>
            <a:endParaRPr lang="es-ES" sz="1800" noProof="0" dirty="0">
              <a:solidFill>
                <a:srgbClr val="000000"/>
              </a:solidFill>
              <a:effectLst/>
              <a:latin typeface="Arial" panose="020B0604020202020204" pitchFamily="34" charset="0"/>
              <a:ea typeface="Times New Roman" panose="02020603050405020304" pitchFamily="18" charset="0"/>
            </a:endParaRPr>
          </a:p>
          <a:p>
            <a:pPr lvl="0"/>
            <a:endParaRPr lang="es-ES" b="1" noProof="0" dirty="0"/>
          </a:p>
          <a:p>
            <a:pPr lvl="0"/>
            <a:endParaRPr lang="es-ES" b="1" noProof="0" dirty="0"/>
          </a:p>
          <a:p>
            <a:pPr lvl="0"/>
            <a:endParaRPr lang="es-ES" b="1" noProof="0" dirty="0"/>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324386024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u="sng"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
            </a:pPr>
            <a:r>
              <a:rPr lang="es-ES" sz="1200" b="1" u="sng" noProof="0" dirty="0">
                <a:effectLst/>
                <a:latin typeface="Arial" panose="020B0604020202020204" pitchFamily="34" charset="0"/>
                <a:ea typeface="MS Mincho" panose="02020609040205080304" pitchFamily="49" charset="-128"/>
              </a:rPr>
              <a:t>Diga</a:t>
            </a:r>
            <a:r>
              <a:rPr lang="es-ES" sz="1200" noProof="0" dirty="0">
                <a:effectLst/>
                <a:latin typeface="Arial" panose="020B0604020202020204" pitchFamily="34" charset="0"/>
                <a:ea typeface="MS Mincho" panose="02020609040205080304" pitchFamily="49" charset="-128"/>
              </a:rPr>
              <a:t>: Utilizando el papel cuadriculado proporcionado en el cuaderno del participante, grafique el número de casos </a:t>
            </a:r>
            <a:r>
              <a:rPr lang="es-ES" sz="1200" noProof="0" dirty="0">
                <a:solidFill>
                  <a:srgbClr val="000000"/>
                </a:solidFill>
                <a:effectLst/>
                <a:latin typeface="Arial" panose="020B0604020202020204" pitchFamily="34" charset="0"/>
                <a:ea typeface="Times New Roman" panose="02020603050405020304" pitchFamily="18" charset="0"/>
              </a:rPr>
              <a:t>de influenza </a:t>
            </a:r>
            <a:r>
              <a:rPr lang="es-ES" sz="1200" noProof="0" dirty="0">
                <a:effectLst/>
                <a:latin typeface="Arial" panose="020B0604020202020204" pitchFamily="34" charset="0"/>
                <a:ea typeface="MS Mincho" panose="02020609040205080304" pitchFamily="49" charset="-128"/>
              </a:rPr>
              <a:t>por mes de ocurrencia. No olvide etiquetar los ejes y asignarles un título apropiado.</a:t>
            </a:r>
            <a:endParaRPr lang="es-ES" sz="1200" i="0"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
            </a:pPr>
            <a:endParaRPr lang="es-ES" sz="1200" i="0" noProof="0" dirty="0">
              <a:effectLst/>
              <a:latin typeface="Arial" panose="020B0604020202020204" pitchFamily="34" charset="0"/>
              <a:ea typeface="MS Mincho" panose="02020609040205080304" pitchFamily="49" charset="-128"/>
            </a:endParaRPr>
          </a:p>
          <a:p>
            <a:pPr marL="171450" lvl="0" indent="-171450">
              <a:buFont typeface="Wingdings" panose="05000000000000000000" pitchFamily="2" charset="2"/>
              <a:buChar char="v"/>
            </a:pPr>
            <a:r>
              <a:rPr lang="es-ES" sz="1200" b="1" i="1" noProof="0" dirty="0">
                <a:effectLst/>
                <a:latin typeface="Arial" panose="020B0604020202020204" pitchFamily="34" charset="0"/>
                <a:ea typeface="MS Mincho" panose="02020609040205080304" pitchFamily="49" charset="-128"/>
              </a:rPr>
              <a:t>Conceda a los participantes 5 minutos para crear el gráfico.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90</a:t>
            </a:fld>
            <a:endParaRPr lang="en-US" altLang="en-US"/>
          </a:p>
        </p:txBody>
      </p:sp>
    </p:spTree>
    <p:extLst>
      <p:ext uri="{BB962C8B-B14F-4D97-AF65-F5344CB8AC3E}">
        <p14:creationId xmlns:p14="http://schemas.microsoft.com/office/powerpoint/2010/main" val="4470878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1" noProof="0" dirty="0"/>
          </a:p>
          <a:p>
            <a:pPr marL="171450" lvl="0" indent="-171450">
              <a:buFont typeface="Wingdings" panose="05000000000000000000" pitchFamily="2" charset="2"/>
              <a:buChar char="v"/>
            </a:pPr>
            <a:r>
              <a:rPr lang="es-ES" sz="1200" b="1" i="1" noProof="0" dirty="0"/>
              <a:t>Deje un momento para que los participantes revisen el gráfico completado. Explique que ésta es la respuesta correcta si los participantes eligieron elaborar un gráfico de columnas.  </a:t>
            </a:r>
          </a:p>
          <a:p>
            <a:pPr marL="171450" lvl="0" indent="-171450">
              <a:buFont typeface="Wingdings" panose="05000000000000000000" pitchFamily="2" charset="2"/>
              <a:buChar char="v"/>
            </a:pPr>
            <a:endParaRPr lang="es-ES" sz="1200" b="1" i="1" noProof="0" dirty="0"/>
          </a:p>
          <a:p>
            <a:pPr marL="171450" lvl="0" indent="-171450">
              <a:buFont typeface="Wingdings" panose="05000000000000000000" pitchFamily="2" charset="2"/>
              <a:buChar char="§"/>
            </a:pPr>
            <a:r>
              <a:rPr lang="es-ES" sz="1200" b="1" i="0" u="sng" noProof="0" dirty="0"/>
              <a:t>Pregunte </a:t>
            </a:r>
            <a:r>
              <a:rPr lang="es-ES" sz="1200" b="0" i="0" noProof="0" dirty="0"/>
              <a:t>si hay alguna duda.</a:t>
            </a:r>
          </a:p>
          <a:p>
            <a:pPr marL="171450" lvl="0" indent="-171450">
              <a:buFont typeface="Wingdings" panose="05000000000000000000" pitchFamily="2" charset="2"/>
              <a:buChar char="§"/>
            </a:pPr>
            <a:endParaRPr lang="es-ES" sz="1200" b="1" i="1" noProof="0" dirty="0"/>
          </a:p>
          <a:p>
            <a:pPr marL="171450" lvl="0" indent="-171450">
              <a:buFont typeface="Wingdings" panose="05000000000000000000" pitchFamily="2" charset="2"/>
              <a:buChar char="§"/>
            </a:pPr>
            <a:r>
              <a:rPr lang="es-ES" sz="1200" b="0" i="0" noProof="0" dirty="0"/>
              <a:t>Si es necesario, </a:t>
            </a:r>
            <a:r>
              <a:rPr lang="es-ES" sz="1200" b="1" i="0" u="sng" noProof="0" dirty="0"/>
              <a:t>responda </a:t>
            </a:r>
            <a:r>
              <a:rPr lang="es-ES" sz="1200" b="0" i="0" noProof="0" dirty="0"/>
              <a:t>a las preguntas.</a:t>
            </a:r>
          </a:p>
          <a:p>
            <a:pPr lvl="0"/>
            <a:endParaRPr lang="es-ES" sz="2000" b="1" noProof="0" dirty="0"/>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91</a:t>
            </a:fld>
            <a:endParaRPr lang="en-US" altLang="en-US"/>
          </a:p>
        </p:txBody>
      </p:sp>
    </p:spTree>
    <p:extLst>
      <p:ext uri="{BB962C8B-B14F-4D97-AF65-F5344CB8AC3E}">
        <p14:creationId xmlns:p14="http://schemas.microsoft.com/office/powerpoint/2010/main" val="5824528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p>
          <a:p>
            <a:pPr marL="171450" lvl="0" indent="-171450">
              <a:buFont typeface="Wingdings" panose="05000000000000000000" pitchFamily="2" charset="2"/>
              <a:buChar char="v"/>
            </a:pPr>
            <a:r>
              <a:rPr lang="es-ES" sz="1200" b="1" i="1" noProof="0" dirty="0"/>
              <a:t>Deje un momento para que los participantes revisen el gráfico completado. Explique que ésta es la respuesta correcta si los participantes eligieron elaborar un gráfico lineal.  </a:t>
            </a:r>
          </a:p>
          <a:p>
            <a:pPr marL="171450" lvl="0" indent="-171450">
              <a:buFont typeface="Wingdings" panose="05000000000000000000" pitchFamily="2" charset="2"/>
              <a:buChar char="§"/>
            </a:pPr>
            <a:r>
              <a:rPr lang="es-ES" sz="1200" b="1" i="0" u="sng" noProof="0" dirty="0"/>
              <a:t>Pregunta </a:t>
            </a:r>
            <a:r>
              <a:rPr lang="es-ES" sz="1200" b="0" i="0" noProof="0" dirty="0"/>
              <a:t>si hay alguna duda.</a:t>
            </a:r>
          </a:p>
          <a:p>
            <a:pPr marL="171450" lvl="0" indent="-171450">
              <a:buFont typeface="Wingdings" panose="05000000000000000000" pitchFamily="2" charset="2"/>
              <a:buChar char="§"/>
            </a:pPr>
            <a:endParaRPr lang="es-ES" sz="1200" b="1" i="1" noProof="0" dirty="0"/>
          </a:p>
          <a:p>
            <a:pPr marL="171450" lvl="0" indent="-171450">
              <a:buFont typeface="Wingdings" panose="05000000000000000000" pitchFamily="2" charset="2"/>
              <a:buChar char="§"/>
            </a:pPr>
            <a:r>
              <a:rPr lang="es-ES" sz="1200" b="0" i="0" noProof="0" dirty="0"/>
              <a:t>Si es necesario, </a:t>
            </a:r>
            <a:r>
              <a:rPr lang="es-ES" sz="1200" b="1" i="0" u="sng" noProof="0" dirty="0"/>
              <a:t>responda </a:t>
            </a:r>
            <a:r>
              <a:rPr lang="es-ES" sz="1200" b="0" i="0" noProof="0" dirty="0"/>
              <a:t>a las preguntas.</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92</a:t>
            </a:fld>
            <a:endParaRPr lang="en-US" altLang="en-US"/>
          </a:p>
        </p:txBody>
      </p:sp>
    </p:spTree>
    <p:extLst>
      <p:ext uri="{BB962C8B-B14F-4D97-AF65-F5344CB8AC3E}">
        <p14:creationId xmlns:p14="http://schemas.microsoft.com/office/powerpoint/2010/main" val="340526636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Pregunte:</a:t>
            </a:r>
            <a:r>
              <a:rPr lang="es-ES" sz="1200" noProof="0" dirty="0">
                <a:effectLst/>
                <a:latin typeface="Arial" panose="020B0604020202020204" pitchFamily="34" charset="0"/>
                <a:ea typeface="MS Mincho" panose="02020609040205080304" pitchFamily="49" charset="-128"/>
              </a:rPr>
              <a:t> </a:t>
            </a:r>
            <a:r>
              <a:rPr lang="es-ES" sz="1200" dirty="0"/>
              <a:t>¿En qué mes se registró el mayor número de casos de influenza notificados? </a:t>
            </a:r>
          </a:p>
          <a:p>
            <a:pPr marL="514350" indent="-514350">
              <a:buAutoNum type="alphaLcPeriod"/>
            </a:pPr>
            <a:r>
              <a:rPr lang="es-ES" sz="1200" dirty="0"/>
              <a:t>¿Qué meses registraron un número relativamente bajo de casos de influenza notificados?</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para ver las respuestas.</a:t>
            </a:r>
          </a:p>
          <a:p>
            <a:pPr lvl="0"/>
            <a:endParaRPr lang="es-ES" sz="20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93</a:t>
            </a:fld>
            <a:endParaRPr lang="en-US" altLang="en-US"/>
          </a:p>
        </p:txBody>
      </p:sp>
    </p:spTree>
    <p:extLst>
      <p:ext uri="{BB962C8B-B14F-4D97-AF65-F5344CB8AC3E}">
        <p14:creationId xmlns:p14="http://schemas.microsoft.com/office/powerpoint/2010/main" val="30262469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t>Notas del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noProof="0" dirty="0"/>
          </a:p>
          <a:p>
            <a:pPr marL="171450" marR="0" indent="-171450">
              <a:spcBef>
                <a:spcPts val="0"/>
              </a:spcBef>
              <a:spcAft>
                <a:spcPts val="0"/>
              </a:spcAft>
              <a:buFont typeface="Wingdings" panose="05000000000000000000" pitchFamily="2" charset="2"/>
              <a:buChar char="§"/>
              <a:tabLst>
                <a:tab pos="898525" algn="l"/>
              </a:tabLst>
            </a:pPr>
            <a:r>
              <a:rPr lang="es-ES" sz="1200" b="1" i="0" u="sng" noProof="0" dirty="0">
                <a:effectLst/>
                <a:latin typeface="Arial" panose="020B0604020202020204" pitchFamily="34" charset="0"/>
                <a:ea typeface="MS Mincho" panose="02020609040205080304" pitchFamily="49" charset="-128"/>
              </a:rPr>
              <a:t>Diga</a:t>
            </a:r>
            <a:r>
              <a:rPr lang="es-ES" sz="1200" i="0" noProof="0" dirty="0">
                <a:effectLst/>
                <a:latin typeface="Arial" panose="020B0604020202020204" pitchFamily="34" charset="0"/>
                <a:ea typeface="MS Mincho" panose="02020609040205080304" pitchFamily="49" charset="-128"/>
              </a:rPr>
              <a:t>: Los casos de influenza aumentaron en mayo y junio, alcanzaron su máximo en julio (</a:t>
            </a:r>
            <a:r>
              <a:rPr lang="es-ES" sz="1200" i="1" noProof="0" dirty="0">
                <a:effectLst/>
                <a:latin typeface="Arial" panose="020B0604020202020204" pitchFamily="34" charset="0"/>
                <a:ea typeface="MS Mincho" panose="02020609040205080304" pitchFamily="49" charset="-128"/>
              </a:rPr>
              <a:t>invierno en el país Z</a:t>
            </a:r>
            <a:r>
              <a:rPr lang="es-ES" sz="1200" i="0" noProof="0" dirty="0">
                <a:effectLst/>
                <a:latin typeface="Arial" panose="020B0604020202020204" pitchFamily="34" charset="0"/>
                <a:ea typeface="MS Mincho" panose="02020609040205080304" pitchFamily="49" charset="-128"/>
              </a:rPr>
              <a:t>) y luego disminuyeron. </a:t>
            </a:r>
            <a:r>
              <a:rPr lang="es-ES" sz="1200" b="1" noProof="0" dirty="0">
                <a:effectLst/>
                <a:latin typeface="Arial" panose="020B0604020202020204" pitchFamily="34" charset="0"/>
                <a:ea typeface="MS Mincho" panose="02020609040205080304" pitchFamily="49" charset="-128"/>
              </a:rPr>
              <a:t>&lt;CLICK&gt;</a:t>
            </a:r>
          </a:p>
          <a:p>
            <a:pPr marL="171450" marR="0" indent="-171450">
              <a:spcBef>
                <a:spcPts val="0"/>
              </a:spcBef>
              <a:spcAft>
                <a:spcPts val="0"/>
              </a:spcAft>
              <a:buFont typeface="Wingdings" panose="05000000000000000000" pitchFamily="2" charset="2"/>
              <a:buChar char="§"/>
              <a:tabLst>
                <a:tab pos="898525" algn="l"/>
              </a:tabLst>
            </a:pPr>
            <a:endParaRPr lang="es-ES" sz="1200" b="1"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
              <a:tabLst>
                <a:tab pos="898525" algn="l"/>
              </a:tabLst>
            </a:pPr>
            <a:r>
              <a:rPr lang="es-ES" sz="1200" b="1" u="sng" noProof="0" dirty="0">
                <a:effectLst/>
                <a:latin typeface="Arial" panose="020B0604020202020204" pitchFamily="34" charset="0"/>
                <a:ea typeface="MS Mincho" panose="02020609040205080304" pitchFamily="49" charset="-128"/>
              </a:rPr>
              <a:t>Diga: </a:t>
            </a:r>
            <a:r>
              <a:rPr lang="es-ES" sz="1200" i="0" noProof="0" dirty="0">
                <a:effectLst/>
                <a:latin typeface="Arial" panose="020B0604020202020204" pitchFamily="34" charset="0"/>
                <a:ea typeface="MS Mincho" panose="02020609040205080304" pitchFamily="49" charset="-128"/>
              </a:rPr>
              <a:t>Los meses de enero, febrero y octubre (</a:t>
            </a:r>
            <a:r>
              <a:rPr lang="es-ES" sz="1200" i="1" noProof="0" dirty="0">
                <a:effectLst/>
                <a:latin typeface="Arial" panose="020B0604020202020204" pitchFamily="34" charset="0"/>
                <a:ea typeface="MS Mincho" panose="02020609040205080304" pitchFamily="49" charset="-128"/>
              </a:rPr>
              <a:t>verano en el país Z</a:t>
            </a:r>
            <a:r>
              <a:rPr lang="es-ES" sz="1200" i="0" noProof="0" dirty="0">
                <a:effectLst/>
                <a:latin typeface="Arial" panose="020B0604020202020204" pitchFamily="34" charset="0"/>
                <a:ea typeface="MS Mincho" panose="02020609040205080304" pitchFamily="49" charset="-128"/>
              </a:rPr>
              <a:t>) tuvieron cifras relativamente bajas.</a:t>
            </a:r>
          </a:p>
          <a:p>
            <a:pPr marL="0" marR="0" indent="0">
              <a:spcBef>
                <a:spcPts val="0"/>
              </a:spcBef>
              <a:spcAft>
                <a:spcPts val="0"/>
              </a:spcAft>
              <a:buFont typeface="Wingdings" panose="05000000000000000000" pitchFamily="2" charset="2"/>
              <a:buNone/>
              <a:tabLst>
                <a:tab pos="898525" algn="l"/>
              </a:tabLst>
            </a:pPr>
            <a:endParaRPr lang="es-ES" sz="1200" i="0" noProof="0" dirty="0">
              <a:effectLst/>
              <a:latin typeface="Arial" panose="020B0604020202020204" pitchFamily="34" charset="0"/>
              <a:ea typeface="MS Mincho" panose="02020609040205080304" pitchFamily="49" charset="-128"/>
            </a:endParaRPr>
          </a:p>
          <a:p>
            <a:pPr marL="0" marR="0" indent="0">
              <a:spcBef>
                <a:spcPts val="0"/>
              </a:spcBef>
              <a:spcAft>
                <a:spcPts val="0"/>
              </a:spcAft>
              <a:buFont typeface="Wingdings" panose="05000000000000000000" pitchFamily="2" charset="2"/>
              <a:buNone/>
              <a:tabLst>
                <a:tab pos="898525" algn="l"/>
              </a:tabLst>
            </a:pPr>
            <a:endParaRPr lang="es-ES" sz="1200" b="0" i="0" u="none" noProof="0" dirty="0">
              <a:effectLst/>
              <a:latin typeface="Arial" panose="020B0604020202020204" pitchFamily="34" charset="0"/>
              <a:ea typeface="MS Mincho" panose="02020609040205080304" pitchFamily="49" charset="-128"/>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94</a:t>
            </a:fld>
            <a:endParaRPr lang="en-US" altLang="en-US"/>
          </a:p>
        </p:txBody>
      </p:sp>
    </p:spTree>
    <p:extLst>
      <p:ext uri="{BB962C8B-B14F-4D97-AF65-F5344CB8AC3E}">
        <p14:creationId xmlns:p14="http://schemas.microsoft.com/office/powerpoint/2010/main" val="39742214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t>Lea la información de laboratorio de la diapositiva y formule la pregunta (por ejemplo, ¿en </a:t>
            </a:r>
            <a:r>
              <a:rPr lang="es-ES" sz="1200" b="1" noProof="0" dirty="0">
                <a:effectLst/>
                <a:latin typeface="Arial" panose="020B0604020202020204" pitchFamily="34" charset="0"/>
                <a:ea typeface="MS Mincho" panose="02020609040205080304" pitchFamily="49" charset="-128"/>
              </a:rPr>
              <a:t>qué proporción de casos se tomó la primera muestra en los primeros 4 días desde el inicio de los síntomas?)</a:t>
            </a:r>
          </a:p>
          <a:p>
            <a:pPr marL="0" lvl="0" indent="0">
              <a:buFont typeface="Wingdings" panose="05000000000000000000" pitchFamily="2" charset="2"/>
              <a:buNone/>
            </a:pPr>
            <a:endParaRPr lang="es-ES" sz="1200" b="1" i="1" noProof="0" dirty="0"/>
          </a:p>
          <a:p>
            <a:pPr marL="171450" lvl="0" indent="-171450">
              <a:buFont typeface="Wingdings" panose="05000000000000000000" pitchFamily="2" charset="2"/>
              <a:buChar char="v"/>
            </a:pPr>
            <a:r>
              <a:rPr lang="es-ES" sz="1200" b="1" i="1" noProof="0" dirty="0"/>
              <a:t> Conceda 5 minutos para responder a la pregunta.</a:t>
            </a:r>
          </a:p>
          <a:p>
            <a:pPr lvl="0"/>
            <a:endParaRPr lang="es-ES" sz="1200" b="0" i="1" noProof="0" dirty="0"/>
          </a:p>
          <a:p>
            <a:pPr lvl="0"/>
            <a:endParaRPr lang="es-ES" sz="1800" b="0" i="1" noProof="0" dirty="0"/>
          </a:p>
          <a:p>
            <a:pPr lvl="0"/>
            <a:endParaRPr lang="es-ES" sz="1800" b="0" i="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95</a:t>
            </a:fld>
            <a:endParaRPr lang="en-US" altLang="en-US"/>
          </a:p>
        </p:txBody>
      </p:sp>
    </p:spTree>
    <p:extLst>
      <p:ext uri="{BB962C8B-B14F-4D97-AF65-F5344CB8AC3E}">
        <p14:creationId xmlns:p14="http://schemas.microsoft.com/office/powerpoint/2010/main" val="13272407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latin typeface="Arial" panose="020B0604020202020204" pitchFamily="34" charset="0"/>
                <a:cs typeface="Arial" panose="020B0604020202020204" pitchFamily="34" charset="0"/>
              </a:rPr>
              <a:t>Notas del instructor:</a:t>
            </a:r>
          </a:p>
          <a:p>
            <a:pPr lvl="0"/>
            <a:endParaRPr lang="es-ES" sz="1200" b="1" noProof="0" dirty="0">
              <a:latin typeface="Arial" panose="020B0604020202020204" pitchFamily="34" charset="0"/>
              <a:cs typeface="Arial" panose="020B0604020202020204" pitchFamily="34" charset="0"/>
            </a:endParaRPr>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ES" sz="1200" b="1" i="0" u="sng" noProof="0" dirty="0">
                <a:effectLst/>
                <a:latin typeface="Arial" panose="020B0604020202020204" pitchFamily="34" charset="0"/>
                <a:ea typeface="MS Mincho" panose="02020609040205080304" pitchFamily="49" charset="-128"/>
                <a:cs typeface="Arial" panose="020B0604020202020204" pitchFamily="34" charset="0"/>
              </a:rPr>
              <a:t>Diga</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 Se tomaron muestras de 37 de los 44 pacientes en los 4 primeros días.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37/44</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 x 100% = </a:t>
            </a:r>
            <a:r>
              <a:rPr lang="es-ES" sz="1200" b="1" i="0" noProof="0" dirty="0">
                <a:effectLst/>
                <a:latin typeface="Arial" panose="020B0604020202020204" pitchFamily="34" charset="0"/>
                <a:ea typeface="Times New Roman" panose="02020603050405020304" pitchFamily="18" charset="0"/>
                <a:cs typeface="Arial" panose="020B0604020202020204" pitchFamily="34" charset="0"/>
              </a:rPr>
              <a:t>84.1%</a:t>
            </a:r>
            <a:endParaRPr lang="es-ES" sz="1200" b="1" i="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96</a:t>
            </a:fld>
            <a:endParaRPr lang="en-US" altLang="en-US"/>
          </a:p>
        </p:txBody>
      </p:sp>
    </p:spTree>
    <p:extLst>
      <p:ext uri="{BB962C8B-B14F-4D97-AF65-F5344CB8AC3E}">
        <p14:creationId xmlns:p14="http://schemas.microsoft.com/office/powerpoint/2010/main" val="347947053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noProof="0" dirty="0"/>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MS Mincho" panose="02020609040205080304" pitchFamily="49" charset="-128"/>
              </a:rPr>
              <a:t>Pregunte: </a:t>
            </a:r>
            <a:r>
              <a:rPr lang="es-ES" sz="1200" noProof="0" dirty="0">
                <a:effectLst/>
                <a:latin typeface="Arial" panose="020B0604020202020204" pitchFamily="34" charset="0"/>
                <a:ea typeface="Times New Roman" panose="02020603050405020304" pitchFamily="18" charset="0"/>
              </a:rPr>
              <a:t>¿Qué proporción de los casos fue hospitalizada? ¿Cuál fue la tasa de letalidad por influenza?</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ES" sz="1200" noProof="0" dirty="0">
              <a:effectLst/>
              <a:latin typeface="Arial" panose="020B0604020202020204" pitchFamily="34" charset="0"/>
              <a:ea typeface="MS Mincho" panose="02020609040205080304" pitchFamily="49" charset="-128"/>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ES" sz="1200" b="1" noProof="0" dirty="0">
                <a:effectLst/>
                <a:latin typeface="Arial" panose="020B0604020202020204" pitchFamily="34" charset="0"/>
                <a:ea typeface="MS Mincho" panose="02020609040205080304" pitchFamily="49" charset="-128"/>
              </a:rPr>
              <a:t>&lt;CLICK&gt; </a:t>
            </a:r>
            <a:r>
              <a:rPr lang="es-ES" sz="1200" noProof="0" dirty="0">
                <a:effectLst/>
                <a:latin typeface="Arial" panose="020B0604020202020204" pitchFamily="34" charset="0"/>
                <a:ea typeface="MS Mincho" panose="02020609040205080304" pitchFamily="49" charset="-128"/>
              </a:rPr>
              <a:t>a la siguiente diapositiva con las respuestas.</a:t>
            </a:r>
          </a:p>
          <a:p>
            <a:pPr lvl="0"/>
            <a:endParaRPr lang="es-ES" sz="1800" b="1"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97</a:t>
            </a:fld>
            <a:endParaRPr lang="en-US" altLang="en-US"/>
          </a:p>
        </p:txBody>
      </p:sp>
    </p:spTree>
    <p:extLst>
      <p:ext uri="{BB962C8B-B14F-4D97-AF65-F5344CB8AC3E}">
        <p14:creationId xmlns:p14="http://schemas.microsoft.com/office/powerpoint/2010/main" val="5552953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GT" sz="1200" b="1" noProof="0" dirty="0"/>
              <a:t>Notas del instructor:</a:t>
            </a:r>
          </a:p>
          <a:p>
            <a:pPr lvl="2"/>
            <a:endParaRPr lang="es-GT" sz="1200" noProof="0" dirty="0"/>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GT" sz="1200" b="1" i="1" noProof="0" dirty="0">
                <a:effectLst/>
                <a:latin typeface="Arial" panose="020B0604020202020204" pitchFamily="34" charset="0"/>
                <a:ea typeface="Times New Roman" panose="02020603050405020304" pitchFamily="18" charset="0"/>
              </a:rPr>
              <a:t>&lt;CLICK&gt; </a:t>
            </a:r>
            <a:r>
              <a:rPr lang="es-GT" sz="1200" b="1" i="0" u="sng" noProof="0" dirty="0">
                <a:effectLst/>
                <a:latin typeface="Arial" panose="020B0604020202020204" pitchFamily="34" charset="0"/>
                <a:ea typeface="Times New Roman" panose="02020603050405020304" pitchFamily="18" charset="0"/>
                <a:cs typeface="Times New Roman" panose="02020603050405020304" pitchFamily="18" charset="0"/>
              </a:rPr>
              <a:t>Diga</a:t>
            </a:r>
            <a:r>
              <a:rPr lang="es-GT" sz="1200" i="0" noProof="0" dirty="0">
                <a:effectLst/>
                <a:latin typeface="Arial" panose="020B0604020202020204" pitchFamily="34" charset="0"/>
                <a:ea typeface="Times New Roman" panose="02020603050405020304" pitchFamily="18" charset="0"/>
                <a:cs typeface="Times New Roman" panose="02020603050405020304" pitchFamily="18" charset="0"/>
              </a:rPr>
              <a:t>: 3 de los 44 pacientes fueron hospitalizados. Proporción de hospitalización = (3 / 44) x 100% = 6.8%.</a:t>
            </a:r>
          </a:p>
          <a:p>
            <a:pPr marL="171450" marR="0" indent="-171450">
              <a:spcBef>
                <a:spcPts val="0"/>
              </a:spcBef>
              <a:spcAft>
                <a:spcPts val="0"/>
              </a:spcAft>
              <a:buFont typeface="Wingdings" panose="05000000000000000000" pitchFamily="2" charset="2"/>
              <a:buChar char="§"/>
              <a:tabLst>
                <a:tab pos="2743200" algn="ctr"/>
                <a:tab pos="5486400" algn="r"/>
                <a:tab pos="788670" algn="l"/>
              </a:tabLst>
            </a:pPr>
            <a:endParaRPr lang="es-GT" sz="1200" i="1" noProof="0" dirty="0">
              <a:effectLst/>
              <a:latin typeface="Arial" panose="020B0604020202020204" pitchFamily="34" charset="0"/>
              <a:ea typeface="MS Mincho" panose="02020609040205080304" pitchFamily="49" charset="-128"/>
              <a:cs typeface="Times New Roman" panose="02020603050405020304" pitchFamily="18" charset="0"/>
            </a:endParaRPr>
          </a:p>
          <a:p>
            <a:pPr marL="171450" marR="0" indent="-171450">
              <a:spcBef>
                <a:spcPts val="0"/>
              </a:spcBef>
              <a:spcAft>
                <a:spcPts val="0"/>
              </a:spcAft>
              <a:buFont typeface="Wingdings" panose="05000000000000000000" pitchFamily="2" charset="2"/>
              <a:buChar char="§"/>
              <a:tabLst>
                <a:tab pos="2743200" algn="ctr"/>
                <a:tab pos="5486400" algn="r"/>
                <a:tab pos="788670" algn="l"/>
              </a:tabLst>
            </a:pPr>
            <a:r>
              <a:rPr lang="es-GT" sz="1200" b="1" i="1" noProof="0" dirty="0">
                <a:effectLst/>
                <a:latin typeface="Arial" panose="020B0604020202020204" pitchFamily="34" charset="0"/>
                <a:ea typeface="MS Mincho" panose="02020609040205080304" pitchFamily="49" charset="-128"/>
                <a:cs typeface="Times New Roman" panose="02020603050405020304" pitchFamily="18" charset="0"/>
              </a:rPr>
              <a:t>&lt;CLICK&gt;Digamos</a:t>
            </a:r>
            <a:r>
              <a:rPr lang="es-GT" sz="1200" b="1" i="0" u="sng" noProof="0" dirty="0">
                <a:effectLst/>
                <a:latin typeface="Arial" panose="020B0604020202020204" pitchFamily="34" charset="0"/>
                <a:ea typeface="MS Mincho" panose="02020609040205080304" pitchFamily="49" charset="-128"/>
                <a:cs typeface="Times New Roman" panose="02020603050405020304" pitchFamily="18" charset="0"/>
              </a:rPr>
              <a:t>: </a:t>
            </a:r>
            <a:r>
              <a:rPr lang="es-GT" sz="1200" i="0" noProof="0" dirty="0">
                <a:effectLst/>
                <a:latin typeface="Arial" panose="020B0604020202020204" pitchFamily="34" charset="0"/>
                <a:ea typeface="Times New Roman" panose="02020603050405020304" pitchFamily="18" charset="0"/>
                <a:cs typeface="Times New Roman" panose="02020603050405020304" pitchFamily="18" charset="0"/>
              </a:rPr>
              <a:t>Sólo 1 de los 44 pacientes falleció. Tasa de letalidad = (1 / 44) x 100% = 2.3%. </a:t>
            </a:r>
            <a:endParaRPr lang="es-GT" sz="1200" i="0" noProof="0" dirty="0">
              <a:effectLst/>
              <a:latin typeface="Arial" panose="020B0604020202020204" pitchFamily="34" charset="0"/>
              <a:ea typeface="MS Mincho" panose="02020609040205080304" pitchFamily="49" charset="-128"/>
              <a:cs typeface="Times New Roman" panose="02020603050405020304" pitchFamily="18" charset="0"/>
            </a:endParaRPr>
          </a:p>
          <a:p>
            <a:pPr lvl="2"/>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98</a:t>
            </a:fld>
            <a:endParaRPr lang="en-US" altLang="en-US"/>
          </a:p>
        </p:txBody>
      </p:sp>
    </p:spTree>
    <p:extLst>
      <p:ext uri="{BB962C8B-B14F-4D97-AF65-F5344CB8AC3E}">
        <p14:creationId xmlns:p14="http://schemas.microsoft.com/office/powerpoint/2010/main" val="51550933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txBody>
          <a:bodyPr/>
          <a:lstStyle/>
          <a:p>
            <a:endParaRPr lang="es-GT"/>
          </a:p>
        </p:txBody>
      </p:sp>
      <p:sp>
        <p:nvSpPr>
          <p:cNvPr id="3" name="Notes Placeholder 2"/>
          <p:cNvSpPr>
            <a:spLocks noGrp="1"/>
          </p:cNvSpPr>
          <p:nvPr>
            <p:ph type="body" idx="1"/>
          </p:nvPr>
        </p:nvSpPr>
        <p:spPr/>
        <p:txBody>
          <a:bodyPr/>
          <a:lstStyle/>
          <a:p>
            <a:pPr lvl="0"/>
            <a:r>
              <a:rPr lang="es-ES" sz="1200" b="1" noProof="0" dirty="0"/>
              <a:t>Notas del instructor:</a:t>
            </a:r>
          </a:p>
          <a:p>
            <a:pPr lvl="0"/>
            <a:endParaRPr lang="es-ES" sz="1200" b="1" i="1" noProof="0" dirty="0"/>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MS Mincho" panose="02020609040205080304" pitchFamily="49" charset="-128"/>
              </a:rPr>
              <a:t>Diga: </a:t>
            </a:r>
            <a:r>
              <a:rPr lang="es-ES" sz="1200" noProof="0" dirty="0">
                <a:effectLst/>
                <a:latin typeface="Arial" panose="020B0604020202020204" pitchFamily="34" charset="0"/>
                <a:ea typeface="Times New Roman" panose="02020603050405020304" pitchFamily="18" charset="0"/>
              </a:rPr>
              <a:t>¿Cuál fue la tasa de incidencia acumulada de influenza en el Distrito D en el año 2024? Proporcione su respuesta en unidades por cada 100,000 personas por período de 11 meses. </a:t>
            </a:r>
          </a:p>
          <a:p>
            <a:pPr marL="171450" marR="0" indent="-171450">
              <a:spcBef>
                <a:spcPts val="0"/>
              </a:spcBef>
              <a:spcAft>
                <a:spcPts val="0"/>
              </a:spcAft>
              <a:buFont typeface="Wingdings" panose="05000000000000000000" pitchFamily="2" charset="2"/>
              <a:buChar char="§"/>
              <a:tabLst>
                <a:tab pos="841375" algn="l"/>
              </a:tabLst>
            </a:pPr>
            <a:endParaRPr lang="es-ES" sz="1200" noProof="0" dirty="0">
              <a:effectLst/>
              <a:latin typeface="Arial" panose="020B0604020202020204" pitchFamily="34" charset="0"/>
              <a:ea typeface="Times New Roman" panose="02020603050405020304" pitchFamily="18" charset="0"/>
            </a:endParaRPr>
          </a:p>
          <a:p>
            <a:pPr marL="171450" marR="0" indent="-171450">
              <a:spcBef>
                <a:spcPts val="0"/>
              </a:spcBef>
              <a:spcAft>
                <a:spcPts val="0"/>
              </a:spcAft>
              <a:buFont typeface="Wingdings" panose="05000000000000000000" pitchFamily="2" charset="2"/>
              <a:buChar char="§"/>
              <a:tabLst>
                <a:tab pos="841375" algn="l"/>
              </a:tabLst>
            </a:pPr>
            <a:r>
              <a:rPr lang="es-ES" sz="1200" b="1" u="sng" noProof="0" dirty="0">
                <a:effectLst/>
                <a:latin typeface="Arial" panose="020B0604020202020204" pitchFamily="34" charset="0"/>
                <a:ea typeface="Times New Roman" panose="02020603050405020304" pitchFamily="18" charset="0"/>
              </a:rPr>
              <a:t>Diga: </a:t>
            </a:r>
            <a:r>
              <a:rPr lang="es-ES" sz="1200" noProof="0" dirty="0">
                <a:effectLst/>
                <a:latin typeface="Arial" panose="020B0604020202020204" pitchFamily="34" charset="0"/>
                <a:ea typeface="Times New Roman" panose="02020603050405020304" pitchFamily="18" charset="0"/>
              </a:rPr>
              <a:t>Pista: Recuerde lo de la Parte A: la población estimada era de 85,000 habitantes.</a:t>
            </a:r>
          </a:p>
          <a:p>
            <a:pPr marL="171450" marR="0" indent="-171450">
              <a:spcBef>
                <a:spcPts val="0"/>
              </a:spcBef>
              <a:spcAft>
                <a:spcPts val="0"/>
              </a:spcAft>
              <a:buFont typeface="Wingdings" panose="05000000000000000000" pitchFamily="2" charset="2"/>
              <a:buChar char="§"/>
              <a:tabLst>
                <a:tab pos="841375" algn="l"/>
              </a:tabLst>
            </a:pPr>
            <a:endParaRPr lang="es-ES" sz="1200" noProof="0" dirty="0">
              <a:effectLst/>
              <a:latin typeface="Arial" panose="020B0604020202020204" pitchFamily="34" charset="0"/>
              <a:ea typeface="MS Mincho" panose="02020609040205080304" pitchFamily="49" charset="-128"/>
            </a:endParaRPr>
          </a:p>
          <a:p>
            <a:pPr marL="171450" marR="0" indent="-171450">
              <a:spcBef>
                <a:spcPts val="0"/>
              </a:spcBef>
              <a:spcAft>
                <a:spcPts val="0"/>
              </a:spcAft>
              <a:buFont typeface="Wingdings" panose="05000000000000000000" pitchFamily="2" charset="2"/>
              <a:buChar char="v"/>
              <a:tabLst>
                <a:tab pos="841375" algn="l"/>
              </a:tabLst>
            </a:pPr>
            <a:r>
              <a:rPr lang="es-ES" sz="1200" b="1" i="1" noProof="0" dirty="0">
                <a:effectLst/>
                <a:latin typeface="Arial" panose="020B0604020202020204" pitchFamily="34" charset="0"/>
                <a:ea typeface="MS Mincho" panose="02020609040205080304" pitchFamily="49" charset="-128"/>
              </a:rPr>
              <a:t>Conceda a los participantes un momento para consultar la Tabla 3 de su Guía para los Participantes.</a:t>
            </a:r>
          </a:p>
          <a:p>
            <a:pPr lvl="0"/>
            <a:endParaRPr lang="es-ES" sz="1800" b="1" noProof="0" dirty="0"/>
          </a:p>
        </p:txBody>
      </p:sp>
      <p:sp>
        <p:nvSpPr>
          <p:cNvPr id="4" name="Slide Number Placeholder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F5F56037-6788-433A-A7B1-BC071E3268D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99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841479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4.png"/><Relationship Id="rId2" Type="http://schemas.openxmlformats.org/officeDocument/2006/relationships/diagramData" Target="../diagrams/data5.xml"/><Relationship Id="rId1" Type="http://schemas.openxmlformats.org/officeDocument/2006/relationships/slideMaster" Target="../slideMasters/slideMaster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3288687642"/>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27205732"/>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868304341"/>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45384111"/>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62654375"/>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32379578"/>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Pregunta 1: Respuesta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567335015"/>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72841745"/>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72044529"/>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02688651"/>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24060161"/>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5933143"/>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4081425060"/>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84581856"/>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25196540"/>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299354611"/>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43483807"/>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76993108"/>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00971757"/>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354273675"/>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3/21/2026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16440550"/>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2634902"/>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380708183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68865"/>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034131122"/>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977846715"/>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162301519"/>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4133219919"/>
      </p:ext>
    </p:extLst>
  </p:cSld>
  <p:clrMapOvr>
    <a:masterClrMapping/>
  </p:clrMapOvr>
  <p:transition/>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16097"/>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3345660398"/>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509343571"/>
      </p:ext>
    </p:extLst>
  </p:cSld>
  <p:clrMapOvr>
    <a:masterClrMapping/>
  </p:clrMapOvr>
  <p:transition/>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a:t>Reference</a:t>
            </a:r>
          </a:p>
        </p:txBody>
      </p:sp>
      <p:sp>
        <p:nvSpPr>
          <p:cNvPr id="3" name="Title 1">
            <a:extLst>
              <a:ext uri="{FF2B5EF4-FFF2-40B4-BE49-F238E27FC236}">
                <a16:creationId xmlns:a16="http://schemas.microsoft.com/office/drawing/2014/main" id="{2A76C41E-F12C-42EB-7849-25CA8413167E}"/>
              </a:ext>
            </a:extLst>
          </p:cNvPr>
          <p:cNvSpPr>
            <a:spLocks noGrp="1"/>
          </p:cNvSpPr>
          <p:nvPr>
            <p:ph type="title"/>
          </p:nvPr>
        </p:nvSpPr>
        <p:spPr>
          <a:xfrm>
            <a:off x="838200" y="444843"/>
            <a:ext cx="10515600" cy="8001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69375277"/>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Surveillance Cycle + Monitor">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359CC6C-8E26-BD6B-F339-95A97A91D571}"/>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7" name="Title 1">
            <a:extLst>
              <a:ext uri="{FF2B5EF4-FFF2-40B4-BE49-F238E27FC236}">
                <a16:creationId xmlns:a16="http://schemas.microsoft.com/office/drawing/2014/main" id="{2FEB4FEC-477C-817A-B78E-905B0280ABF1}"/>
              </a:ext>
            </a:extLst>
          </p:cNvPr>
          <p:cNvSpPr>
            <a:spLocks noGrp="1"/>
          </p:cNvSpPr>
          <p:nvPr>
            <p:ph type="title" hasCustomPrompt="1"/>
          </p:nvPr>
        </p:nvSpPr>
        <p:spPr>
          <a:xfrm>
            <a:off x="838200" y="444843"/>
            <a:ext cx="10515600" cy="800100"/>
          </a:xfrm>
          <a:prstGeom prst="rect">
            <a:avLst/>
          </a:prstGeom>
        </p:spPr>
        <p:txBody>
          <a:bodyPr/>
          <a:lstStyle>
            <a:lvl1pPr>
              <a:defRPr/>
            </a:lvl1pPr>
          </a:lstStyle>
          <a:p>
            <a:r>
              <a:rPr lang="en-US"/>
              <a:t>Question #1 Answer</a:t>
            </a:r>
          </a:p>
        </p:txBody>
      </p:sp>
    </p:spTree>
    <p:extLst>
      <p:ext uri="{BB962C8B-B14F-4D97-AF65-F5344CB8AC3E}">
        <p14:creationId xmlns:p14="http://schemas.microsoft.com/office/powerpoint/2010/main" val="3350022334"/>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AA8A1C1-145D-4132-0B80-382567EE015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4066643754"/>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07156029"/>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79955854"/>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749509147"/>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82431643"/>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23215351"/>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2526476560"/>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16500858"/>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0173175"/>
      </p:ext>
    </p:extLst>
  </p:cSld>
  <p:clrMap bg1="lt1" tx1="dk1" bg2="lt2" tx2="dk2" accent1="accent1" accent2="accent2" accent3="accent3" accent4="accent4" accent5="accent5" accent6="accent6" hlink="hlink" folHlink="folHlink"/>
  <p:sldLayoutIdLst>
    <p:sldLayoutId id="2147484777" r:id="rId1"/>
    <p:sldLayoutId id="2147484778" r:id="rId2"/>
    <p:sldLayoutId id="2147484779" r:id="rId3"/>
    <p:sldLayoutId id="2147484780" r:id="rId4"/>
    <p:sldLayoutId id="2147484781" r:id="rId5"/>
    <p:sldLayoutId id="2147484782" r:id="rId6"/>
    <p:sldLayoutId id="2147484783" r:id="rId7"/>
    <p:sldLayoutId id="2147484784" r:id="rId8"/>
    <p:sldLayoutId id="2147484785" r:id="rId9"/>
    <p:sldLayoutId id="2147484786" r:id="rId10"/>
    <p:sldLayoutId id="2147484787" r:id="rId11"/>
    <p:sldLayoutId id="2147484788" r:id="rId12"/>
    <p:sldLayoutId id="2147484789" r:id="rId13"/>
    <p:sldLayoutId id="2147484790" r:id="rId14"/>
    <p:sldLayoutId id="2147484791" r:id="rId15"/>
    <p:sldLayoutId id="2147484792" r:id="rId16"/>
    <p:sldLayoutId id="2147484793" r:id="rId17"/>
    <p:sldLayoutId id="2147484794" r:id="rId18"/>
    <p:sldLayoutId id="2147484795" r:id="rId19"/>
    <p:sldLayoutId id="2147484796" r:id="rId20"/>
    <p:sldLayoutId id="2147484797" r:id="rId21"/>
    <p:sldLayoutId id="2147484798" r:id="rId22"/>
    <p:sldLayoutId id="2147484799" r:id="rId23"/>
    <p:sldLayoutId id="2147484800" r:id="rId24"/>
    <p:sldLayoutId id="2147484801" r:id="rId25"/>
    <p:sldLayoutId id="2147484802" r:id="rId26"/>
    <p:sldLayoutId id="2147484803" r:id="rId27"/>
    <p:sldLayoutId id="2147484804" r:id="rId28"/>
    <p:sldLayoutId id="2147484805" r:id="rId29"/>
    <p:sldLayoutId id="2147484806" r:id="rId30"/>
    <p:sldLayoutId id="2147484807" r:id="rId31"/>
    <p:sldLayoutId id="2147484808" r:id="rId32"/>
    <p:sldLayoutId id="2147484809" r:id="rId33"/>
    <p:sldLayoutId id="2147484810" r:id="rId34"/>
    <p:sldLayoutId id="2147484811" r:id="rId35"/>
    <p:sldLayoutId id="2147484771" r:id="rId36"/>
    <p:sldLayoutId id="2147484772" r:id="rId37"/>
    <p:sldLayoutId id="2147484746" r:id="rId3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microsoft.com/office/2007/relationships/diagramDrawing" Target="../diagrams/drawing7.xml"/><Relationship Id="rId3" Type="http://schemas.microsoft.com/office/2018/10/relationships/comments" Target="../comments/modernComment_272_42A6D2F1.xml"/><Relationship Id="rId7" Type="http://schemas.openxmlformats.org/officeDocument/2006/relationships/diagramColors" Target="../diagrams/colors7.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13.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282_A04111F2.xm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prstGeom prst="rect">
            <a:avLst/>
          </a:prstGeom>
        </p:spPr>
        <p:txBody>
          <a:bodyPr/>
          <a:lstStyle/>
          <a:p>
            <a:pPr>
              <a:spcBef>
                <a:spcPct val="0"/>
              </a:spcBef>
              <a:spcAft>
                <a:spcPct val="0"/>
              </a:spcAft>
            </a:pPr>
            <a:r>
              <a:rPr lang="es-ES" altLang="en-US" dirty="0">
                <a:cs typeface="Times New Roman" panose="02020603050405020304" pitchFamily="18" charset="0"/>
              </a:rPr>
              <a:t>Vigilancia de la Influenza Aviar en el País Z</a:t>
            </a:r>
          </a:p>
        </p:txBody>
      </p:sp>
      <p:sp>
        <p:nvSpPr>
          <p:cNvPr id="20482" name="Text Placeholder 5"/>
          <p:cNvSpPr>
            <a:spLocks noGrp="1"/>
          </p:cNvSpPr>
          <p:nvPr>
            <p:ph type="body" sz="quarter" idx="16"/>
          </p:nvPr>
        </p:nvSpPr>
        <p:spPr>
          <a:prstGeom prst="rect">
            <a:avLst/>
          </a:prstGeom>
        </p:spPr>
        <p:txBody>
          <a:bodyPr/>
          <a:lstStyle/>
          <a:p>
            <a:r>
              <a:rPr lang="en-US" altLang="en-U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34D2D2-B381-2203-8936-1EA30E42E198}"/>
              </a:ext>
            </a:extLst>
          </p:cNvPr>
          <p:cNvSpPr>
            <a:spLocks noGrp="1"/>
          </p:cNvSpPr>
          <p:nvPr>
            <p:ph sz="half" idx="2"/>
          </p:nvPr>
        </p:nvSpPr>
        <p:spPr>
          <a:xfrm>
            <a:off x="838200" y="1478857"/>
            <a:ext cx="10515600" cy="5052572"/>
          </a:xfrm>
        </p:spPr>
        <p:txBody>
          <a:bodyPr lIns="91440" tIns="45720" rIns="91440" bIns="45720" anchor="ctr"/>
          <a:lstStyle/>
          <a:p>
            <a:pPr>
              <a:spcBef>
                <a:spcPts val="0"/>
              </a:spcBef>
              <a:spcAft>
                <a:spcPts val="600"/>
              </a:spcAft>
            </a:pPr>
            <a:r>
              <a:rPr lang="es-ES" sz="2400" dirty="0">
                <a:effectLst/>
                <a:ea typeface="Arial" panose="020B0604020202020204" pitchFamily="34" charset="0"/>
                <a:cs typeface="Calibri" panose="020F0502020204030204" pitchFamily="34" charset="0"/>
              </a:rPr>
              <a:t>Monitorear la aparición de enfermedades en los animales. </a:t>
            </a:r>
          </a:p>
          <a:p>
            <a:pPr>
              <a:spcBef>
                <a:spcPts val="0"/>
              </a:spcBef>
              <a:spcAft>
                <a:spcPts val="600"/>
              </a:spcAft>
            </a:pPr>
            <a:r>
              <a:rPr lang="es-ES" sz="2400" dirty="0">
                <a:effectLst/>
                <a:ea typeface="Arial" panose="020B0604020202020204" pitchFamily="34" charset="0"/>
                <a:cs typeface="Calibri" panose="020F0502020204030204" pitchFamily="34" charset="0"/>
              </a:rPr>
              <a:t>Esto es importante por razones económicas, sociales y de suministro </a:t>
            </a:r>
            <a:br>
              <a:rPr lang="es-ES" sz="2400" dirty="0">
                <a:effectLst/>
                <a:ea typeface="Arial" panose="020B0604020202020204" pitchFamily="34" charset="0"/>
                <a:cs typeface="Calibri" panose="020F0502020204030204" pitchFamily="34" charset="0"/>
              </a:rPr>
            </a:br>
            <a:r>
              <a:rPr lang="es-ES" sz="2400" dirty="0">
                <a:effectLst/>
                <a:ea typeface="Arial" panose="020B0604020202020204" pitchFamily="34" charset="0"/>
                <a:cs typeface="Calibri" panose="020F0502020204030204" pitchFamily="34" charset="0"/>
              </a:rPr>
              <a:t>de alimentos.</a:t>
            </a:r>
          </a:p>
          <a:p>
            <a:pPr lvl="1">
              <a:spcBef>
                <a:spcPts val="0"/>
              </a:spcBef>
              <a:spcAft>
                <a:spcPts val="600"/>
              </a:spcAft>
            </a:pPr>
            <a:r>
              <a:rPr lang="es-ES" sz="2000" dirty="0">
                <a:effectLst/>
                <a:ea typeface="Arial" panose="020B0604020202020204" pitchFamily="34" charset="0"/>
                <a:cs typeface="Calibri" panose="020F0502020204030204" pitchFamily="34" charset="0"/>
              </a:rPr>
              <a:t>Los animales de producción pueden ser el medio de vida y la fuente de ingresos </a:t>
            </a:r>
            <a:br>
              <a:rPr lang="es-ES" sz="2000" dirty="0">
                <a:effectLst/>
                <a:ea typeface="Arial" panose="020B0604020202020204" pitchFamily="34" charset="0"/>
                <a:cs typeface="Calibri" panose="020F0502020204030204" pitchFamily="34" charset="0"/>
              </a:rPr>
            </a:br>
            <a:r>
              <a:rPr lang="es-ES" sz="2000" dirty="0">
                <a:effectLst/>
                <a:ea typeface="Arial" panose="020B0604020202020204" pitchFamily="34" charset="0"/>
                <a:cs typeface="Calibri" panose="020F0502020204030204" pitchFamily="34" charset="0"/>
              </a:rPr>
              <a:t>de las personas.</a:t>
            </a:r>
          </a:p>
          <a:p>
            <a:pPr lvl="1">
              <a:spcBef>
                <a:spcPts val="0"/>
              </a:spcBef>
              <a:spcAft>
                <a:spcPts val="600"/>
              </a:spcAft>
            </a:pPr>
            <a:r>
              <a:rPr lang="es-ES" sz="2000" dirty="0">
                <a:effectLst/>
                <a:ea typeface="Arial" panose="020B0604020202020204" pitchFamily="34" charset="0"/>
                <a:cs typeface="Calibri" panose="020F0502020204030204" pitchFamily="34" charset="0"/>
              </a:rPr>
              <a:t>Algunas enfermedades pueden transmitirse a las personas a través de productos alimenticios o del contacto con animales enfermos. </a:t>
            </a:r>
          </a:p>
          <a:p>
            <a:pPr>
              <a:spcBef>
                <a:spcPts val="0"/>
              </a:spcBef>
              <a:spcAft>
                <a:spcPts val="600"/>
              </a:spcAft>
            </a:pPr>
            <a:r>
              <a:rPr lang="es-ES" sz="2400" dirty="0">
                <a:effectLst/>
                <a:ea typeface="Arial" panose="020B0604020202020204" pitchFamily="34" charset="0"/>
                <a:cs typeface="Calibri" panose="020F0502020204030204" pitchFamily="34" charset="0"/>
              </a:rPr>
              <a:t>Compartir información sobre enfermedades zoonóticas u otros tipos </a:t>
            </a:r>
            <a:br>
              <a:rPr lang="es-ES" sz="2400" dirty="0">
                <a:effectLst/>
                <a:ea typeface="Arial" panose="020B0604020202020204" pitchFamily="34" charset="0"/>
                <a:cs typeface="Calibri" panose="020F0502020204030204" pitchFamily="34" charset="0"/>
              </a:rPr>
            </a:br>
            <a:r>
              <a:rPr lang="es-ES" sz="2400" dirty="0">
                <a:effectLst/>
                <a:ea typeface="Arial" panose="020B0604020202020204" pitchFamily="34" charset="0"/>
                <a:cs typeface="Calibri" panose="020F0502020204030204" pitchFamily="34" charset="0"/>
              </a:rPr>
              <a:t>de eventos sanitarios en animales puede permitir al personal de </a:t>
            </a:r>
            <a:br>
              <a:rPr lang="es-ES" sz="2400" dirty="0">
                <a:effectLst/>
                <a:ea typeface="Arial" panose="020B0604020202020204" pitchFamily="34" charset="0"/>
                <a:cs typeface="Calibri" panose="020F0502020204030204" pitchFamily="34" charset="0"/>
              </a:rPr>
            </a:br>
            <a:r>
              <a:rPr lang="es-ES" sz="2400" dirty="0">
                <a:effectLst/>
                <a:ea typeface="Arial" panose="020B0604020202020204" pitchFamily="34" charset="0"/>
                <a:cs typeface="Calibri" panose="020F0502020204030204" pitchFamily="34" charset="0"/>
              </a:rPr>
              <a:t>salud pública:</a:t>
            </a:r>
          </a:p>
          <a:p>
            <a:pPr lvl="1">
              <a:spcBef>
                <a:spcPts val="0"/>
              </a:spcBef>
              <a:spcAft>
                <a:spcPts val="600"/>
              </a:spcAft>
            </a:pPr>
            <a:r>
              <a:rPr lang="es-ES" sz="2000" dirty="0">
                <a:effectLst/>
                <a:ea typeface="Arial" panose="020B0604020202020204" pitchFamily="34" charset="0"/>
                <a:cs typeface="Calibri" panose="020F0502020204030204" pitchFamily="34" charset="0"/>
              </a:rPr>
              <a:t>Actuar con prontitud y colaborar con otros sectores para aumentar la vigilancia</a:t>
            </a:r>
          </a:p>
          <a:p>
            <a:pPr lvl="1">
              <a:spcBef>
                <a:spcPts val="0"/>
              </a:spcBef>
              <a:spcAft>
                <a:spcPts val="600"/>
              </a:spcAft>
            </a:pPr>
            <a:r>
              <a:rPr lang="es-ES" sz="2000" dirty="0">
                <a:effectLst/>
                <a:ea typeface="Arial" panose="020B0604020202020204" pitchFamily="34" charset="0"/>
                <a:cs typeface="Calibri" panose="020F0502020204030204" pitchFamily="34" charset="0"/>
              </a:rPr>
              <a:t>Aplicar medidas de control para prevenir la transmisión de enfermedades entre las personas, los animales y el medio ambiente. </a:t>
            </a:r>
          </a:p>
        </p:txBody>
      </p:sp>
      <p:sp>
        <p:nvSpPr>
          <p:cNvPr id="3" name="Title 2">
            <a:extLst>
              <a:ext uri="{FF2B5EF4-FFF2-40B4-BE49-F238E27FC236}">
                <a16:creationId xmlns:a16="http://schemas.microsoft.com/office/drawing/2014/main" id="{DEF492AE-C2C1-2A82-7A45-9BAA9BF29DD2}"/>
              </a:ext>
            </a:extLst>
          </p:cNvPr>
          <p:cNvSpPr>
            <a:spLocks noGrp="1"/>
          </p:cNvSpPr>
          <p:nvPr>
            <p:ph type="title"/>
          </p:nvPr>
        </p:nvSpPr>
        <p:spPr/>
        <p:txBody>
          <a:bodyPr/>
          <a:lstStyle/>
          <a:p>
            <a:r>
              <a:rPr lang="es-ES" dirty="0"/>
              <a:t>Pregunta 2b: Respuesta</a:t>
            </a:r>
          </a:p>
        </p:txBody>
      </p:sp>
    </p:spTree>
    <p:extLst>
      <p:ext uri="{BB962C8B-B14F-4D97-AF65-F5344CB8AC3E}">
        <p14:creationId xmlns:p14="http://schemas.microsoft.com/office/powerpoint/2010/main" val="127446259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indent="0">
              <a:buNone/>
            </a:pPr>
            <a:r>
              <a:rPr lang="es-ES" dirty="0"/>
              <a:t>Tasa de incidencia = 44 / 85,000 x 100,000 = </a:t>
            </a:r>
          </a:p>
          <a:p>
            <a:pPr marL="0" indent="0">
              <a:buNone/>
            </a:pPr>
            <a:r>
              <a:rPr lang="es-ES" dirty="0"/>
              <a:t>52 casos por 100,000 personas en el periodo de 11 meses</a:t>
            </a:r>
          </a:p>
          <a:p>
            <a:pPr algn="ctr"/>
            <a:endParaRPr lang="es-ES" b="1"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31: Respuesta</a:t>
            </a:r>
          </a:p>
        </p:txBody>
      </p:sp>
    </p:spTree>
    <p:extLst>
      <p:ext uri="{BB962C8B-B14F-4D97-AF65-F5344CB8AC3E}">
        <p14:creationId xmlns:p14="http://schemas.microsoft.com/office/powerpoint/2010/main" val="318527103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spcAft>
                <a:spcPts val="0"/>
              </a:spcAft>
              <a:buNone/>
            </a:pPr>
            <a:r>
              <a:rPr lang="es-ES" dirty="0"/>
              <a:t>Debido a los brotes de influenza aviar de 2021 y 2023 y a las pérdidas económicas asociadas, el Ministerio de Agricultura decidió aplicar la vacunación de pollos y patos domésticos para controlar y prevenir futuros brotes de influenza aviar. </a:t>
            </a:r>
          </a:p>
          <a:p>
            <a:pPr marL="0" indent="0">
              <a:spcBef>
                <a:spcPts val="0"/>
              </a:spcBef>
              <a:spcAft>
                <a:spcPts val="0"/>
              </a:spcAft>
              <a:buNone/>
            </a:pPr>
            <a:endParaRPr lang="es-ES" dirty="0"/>
          </a:p>
          <a:p>
            <a:pPr marL="0" indent="0">
              <a:spcBef>
                <a:spcPts val="0"/>
              </a:spcBef>
              <a:spcAft>
                <a:spcPts val="0"/>
              </a:spcAft>
              <a:buNone/>
            </a:pPr>
            <a:r>
              <a:rPr lang="es-ES" dirty="0"/>
              <a:t>Usted se reúne con el responsable de vigilancia veterinaria del distrito D para revisar varios estudios con el fin de informarse sobre las vacunas contra la influenza aviar altamente patógena (H5N1) y las respuestas inmunitarias.</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F: Una Sola Salud (1/7)</a:t>
            </a:r>
          </a:p>
        </p:txBody>
      </p:sp>
    </p:spTree>
    <p:extLst>
      <p:ext uri="{BB962C8B-B14F-4D97-AF65-F5344CB8AC3E}">
        <p14:creationId xmlns:p14="http://schemas.microsoft.com/office/powerpoint/2010/main" val="26147054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366B28-5C2D-4C2A-A599-8386B21B591B}"/>
              </a:ext>
            </a:extLst>
          </p:cNvPr>
          <p:cNvSpPr>
            <a:spLocks noGrp="1"/>
          </p:cNvSpPr>
          <p:nvPr>
            <p:ph sz="half" idx="2"/>
          </p:nvPr>
        </p:nvSpPr>
        <p:spPr>
          <a:xfrm>
            <a:off x="838200" y="1677163"/>
            <a:ext cx="10368776" cy="4639309"/>
          </a:xfrm>
        </p:spPr>
        <p:txBody>
          <a:bodyPr lIns="91440" tIns="45720" rIns="91440" bIns="45720" anchor="ctr"/>
          <a:lstStyle/>
          <a:p>
            <a:pPr marL="0" indent="0">
              <a:spcBef>
                <a:spcPts val="600"/>
              </a:spcBef>
              <a:spcAft>
                <a:spcPts val="1200"/>
              </a:spcAft>
              <a:buNone/>
            </a:pPr>
            <a:r>
              <a:rPr lang="es-ES" dirty="0">
                <a:solidFill>
                  <a:srgbClr val="212121"/>
                </a:solidFill>
                <a:ea typeface="MS Mincho" panose="02020609040205080304" pitchFamily="49" charset="-128"/>
              </a:rPr>
              <a:t>Los virus de la </a:t>
            </a:r>
            <a:r>
              <a:rPr lang="es-ES" dirty="0"/>
              <a:t>influenza</a:t>
            </a:r>
            <a:r>
              <a:rPr lang="es-ES" dirty="0">
                <a:solidFill>
                  <a:srgbClr val="212121"/>
                </a:solidFill>
                <a:ea typeface="MS Mincho" panose="02020609040205080304" pitchFamily="49" charset="-128"/>
              </a:rPr>
              <a:t> A que infectan a las aves de corral se dividen en 2 grupos según la gravedad de la enfermedad que causan. </a:t>
            </a:r>
          </a:p>
          <a:p>
            <a:pPr marL="0" indent="0">
              <a:spcBef>
                <a:spcPts val="600"/>
              </a:spcBef>
              <a:spcAft>
                <a:spcPts val="1200"/>
              </a:spcAft>
              <a:buNone/>
            </a:pPr>
            <a:r>
              <a:rPr lang="es-ES" dirty="0">
                <a:solidFill>
                  <a:srgbClr val="212121"/>
                </a:solidFill>
                <a:ea typeface="MS Mincho" panose="02020609040205080304" pitchFamily="49" charset="-128"/>
              </a:rPr>
              <a:t>La </a:t>
            </a:r>
            <a:r>
              <a:rPr lang="es-ES" dirty="0"/>
              <a:t>influenza</a:t>
            </a:r>
            <a:r>
              <a:rPr lang="es-ES" dirty="0">
                <a:solidFill>
                  <a:srgbClr val="212121"/>
                </a:solidFill>
                <a:ea typeface="MS Mincho" panose="02020609040205080304" pitchFamily="49" charset="-128"/>
              </a:rPr>
              <a:t> aviar altamente patógena (IAAP) puede causar una elevada mortalidad en pollos y pavos y tiene un efecto clínico variable (puede o no provocar signos clínicos y la muerte) en aves acuáticas domésticas y silvestres. </a:t>
            </a:r>
          </a:p>
          <a:p>
            <a:pPr marL="0" indent="0">
              <a:spcBef>
                <a:spcPts val="600"/>
              </a:spcBef>
              <a:spcAft>
                <a:spcPts val="1200"/>
              </a:spcAft>
              <a:buNone/>
            </a:pPr>
            <a:r>
              <a:rPr lang="es-ES" dirty="0">
                <a:solidFill>
                  <a:srgbClr val="212121"/>
                </a:solidFill>
                <a:ea typeface="MS Mincho"/>
              </a:rPr>
              <a:t>La </a:t>
            </a:r>
            <a:r>
              <a:rPr lang="es-ES" dirty="0"/>
              <a:t>influenza</a:t>
            </a:r>
            <a:r>
              <a:rPr lang="es-ES" dirty="0">
                <a:solidFill>
                  <a:srgbClr val="212121"/>
                </a:solidFill>
                <a:ea typeface="MS Mincho"/>
              </a:rPr>
              <a:t> aviar de baja patogenicidad (IABP), una infección localizada que provoca una enfermedad leve, se encuentra en poblaciones de aves silvestres </a:t>
            </a:r>
            <a:r>
              <a:rPr lang="es-ES" dirty="0">
                <a:ea typeface="MS Mincho"/>
              </a:rPr>
              <a:t>y puede propagarse a las </a:t>
            </a:r>
            <a:br>
              <a:rPr lang="es-ES" dirty="0">
                <a:ea typeface="MS Mincho"/>
              </a:rPr>
            </a:br>
            <a:r>
              <a:rPr lang="es-ES" dirty="0">
                <a:ea typeface="MS Mincho"/>
              </a:rPr>
              <a:t>aves domésticas. </a:t>
            </a:r>
            <a:endParaRPr lang="es-ES" dirty="0">
              <a:ea typeface="MS Mincho" panose="02020609040205080304" pitchFamily="49" charset="-128"/>
            </a:endParaRPr>
          </a:p>
        </p:txBody>
      </p:sp>
      <p:sp>
        <p:nvSpPr>
          <p:cNvPr id="2" name="Title 1">
            <a:extLst>
              <a:ext uri="{FF2B5EF4-FFF2-40B4-BE49-F238E27FC236}">
                <a16:creationId xmlns:a16="http://schemas.microsoft.com/office/drawing/2014/main" id="{B964A477-8072-4536-938E-38A794C8A5D1}"/>
              </a:ext>
            </a:extLst>
          </p:cNvPr>
          <p:cNvSpPr>
            <a:spLocks noGrp="1"/>
          </p:cNvSpPr>
          <p:nvPr>
            <p:ph type="title"/>
          </p:nvPr>
        </p:nvSpPr>
        <p:spPr/>
        <p:txBody>
          <a:bodyPr/>
          <a:lstStyle/>
          <a:p>
            <a:r>
              <a:rPr lang="es-ES" dirty="0"/>
              <a:t>Parte F: Una Sola Salud (2/7)</a:t>
            </a:r>
          </a:p>
        </p:txBody>
      </p:sp>
    </p:spTree>
    <p:extLst>
      <p:ext uri="{BB962C8B-B14F-4D97-AF65-F5344CB8AC3E}">
        <p14:creationId xmlns:p14="http://schemas.microsoft.com/office/powerpoint/2010/main" val="10819497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C1B715-7604-4299-8B0C-249E0AB9C83F}"/>
              </a:ext>
            </a:extLst>
          </p:cNvPr>
          <p:cNvSpPr>
            <a:spLocks noGrp="1"/>
          </p:cNvSpPr>
          <p:nvPr>
            <p:ph sz="half" idx="2"/>
          </p:nvPr>
        </p:nvSpPr>
        <p:spPr/>
        <p:txBody>
          <a:bodyPr anchor="ctr"/>
          <a:lstStyle/>
          <a:p>
            <a:pPr marL="0" indent="0">
              <a:spcBef>
                <a:spcPts val="0"/>
              </a:spcBef>
              <a:spcAft>
                <a:spcPts val="0"/>
              </a:spcAft>
              <a:buNone/>
            </a:pPr>
            <a:r>
              <a:rPr lang="es-ES" dirty="0">
                <a:solidFill>
                  <a:srgbClr val="212121"/>
                </a:solidFill>
                <a:ea typeface="MS Mincho" panose="02020609040205080304" pitchFamily="49" charset="-128"/>
              </a:rPr>
              <a:t>Los virus de la </a:t>
            </a:r>
            <a:r>
              <a:rPr lang="es-ES" dirty="0"/>
              <a:t>influenza</a:t>
            </a:r>
            <a:r>
              <a:rPr lang="es-ES" dirty="0">
                <a:solidFill>
                  <a:srgbClr val="212121"/>
                </a:solidFill>
                <a:ea typeface="MS Mincho" panose="02020609040205080304" pitchFamily="49" charset="-128"/>
              </a:rPr>
              <a:t> aviar altamente </a:t>
            </a:r>
            <a:r>
              <a:rPr lang="es-ES" dirty="0" err="1">
                <a:solidFill>
                  <a:srgbClr val="212121"/>
                </a:solidFill>
                <a:ea typeface="MS Mincho" panose="02020609040205080304" pitchFamily="49" charset="-128"/>
              </a:rPr>
              <a:t>patógenica</a:t>
            </a:r>
            <a:r>
              <a:rPr lang="es-ES" dirty="0">
                <a:solidFill>
                  <a:srgbClr val="212121"/>
                </a:solidFill>
                <a:ea typeface="MS Mincho" panose="02020609040205080304" pitchFamily="49" charset="-128"/>
              </a:rPr>
              <a:t> pueden surgir de la </a:t>
            </a:r>
            <a:r>
              <a:rPr lang="es-ES" dirty="0"/>
              <a:t>influenza</a:t>
            </a:r>
            <a:r>
              <a:rPr lang="es-ES" dirty="0">
                <a:solidFill>
                  <a:srgbClr val="212121"/>
                </a:solidFill>
                <a:ea typeface="MS Mincho" panose="02020609040205080304" pitchFamily="49" charset="-128"/>
              </a:rPr>
              <a:t> aviar de baja patogenicidad por mutación o por recombinación viral. Los virus de la </a:t>
            </a:r>
            <a:r>
              <a:rPr lang="es-ES" dirty="0"/>
              <a:t>influenza </a:t>
            </a:r>
            <a:r>
              <a:rPr lang="es-ES" dirty="0">
                <a:solidFill>
                  <a:srgbClr val="212121"/>
                </a:solidFill>
                <a:ea typeface="MS Mincho" panose="02020609040205080304" pitchFamily="49" charset="-128"/>
              </a:rPr>
              <a:t>se introducen en las aves de corral domésticas principalmente mediante el contacto directo o indirecto con aves infectadas. </a:t>
            </a:r>
          </a:p>
          <a:p>
            <a:pPr marL="0" indent="0">
              <a:spcBef>
                <a:spcPts val="0"/>
              </a:spcBef>
              <a:spcAft>
                <a:spcPts val="0"/>
              </a:spcAft>
              <a:buNone/>
            </a:pPr>
            <a:endParaRPr lang="es-ES" dirty="0">
              <a:ea typeface="MS Mincho" panose="02020609040205080304" pitchFamily="49" charset="-128"/>
            </a:endParaRPr>
          </a:p>
          <a:p>
            <a:pPr marL="0" indent="0">
              <a:spcBef>
                <a:spcPts val="0"/>
              </a:spcBef>
              <a:spcAft>
                <a:spcPts val="0"/>
              </a:spcAft>
              <a:buNone/>
            </a:pPr>
            <a:r>
              <a:rPr lang="es-ES" dirty="0">
                <a:solidFill>
                  <a:srgbClr val="212121"/>
                </a:solidFill>
                <a:effectLst/>
                <a:ea typeface="MS Mincho" panose="02020609040205080304" pitchFamily="49" charset="-128"/>
              </a:rPr>
              <a:t>La transmisión puede producirse a través del movimiento de aves de corral infectadas, equipos, fómites o vehículos contaminados y la exposición a material orgánico </a:t>
            </a:r>
            <a:br>
              <a:rPr lang="es-ES" dirty="0">
                <a:solidFill>
                  <a:srgbClr val="212121"/>
                </a:solidFill>
                <a:effectLst/>
                <a:ea typeface="MS Mincho" panose="02020609040205080304" pitchFamily="49" charset="-128"/>
              </a:rPr>
            </a:br>
            <a:r>
              <a:rPr lang="es-ES" dirty="0">
                <a:solidFill>
                  <a:srgbClr val="212121"/>
                </a:solidFill>
                <a:effectLst/>
                <a:ea typeface="MS Mincho" panose="02020609040205080304" pitchFamily="49" charset="-128"/>
              </a:rPr>
              <a:t>infeccioso contaminado.</a:t>
            </a:r>
          </a:p>
        </p:txBody>
      </p:sp>
      <p:sp>
        <p:nvSpPr>
          <p:cNvPr id="2" name="Title 1">
            <a:extLst>
              <a:ext uri="{FF2B5EF4-FFF2-40B4-BE49-F238E27FC236}">
                <a16:creationId xmlns:a16="http://schemas.microsoft.com/office/drawing/2014/main" id="{A08C9CC5-5E3E-4711-B64D-A0B76327CBB5}"/>
              </a:ext>
            </a:extLst>
          </p:cNvPr>
          <p:cNvSpPr>
            <a:spLocks noGrp="1"/>
          </p:cNvSpPr>
          <p:nvPr>
            <p:ph type="title"/>
          </p:nvPr>
        </p:nvSpPr>
        <p:spPr/>
        <p:txBody>
          <a:bodyPr/>
          <a:lstStyle/>
          <a:p>
            <a:r>
              <a:rPr lang="es-ES" dirty="0"/>
              <a:t>Parte F: Una Sola Salud (3/7)</a:t>
            </a:r>
          </a:p>
        </p:txBody>
      </p:sp>
    </p:spTree>
    <p:extLst>
      <p:ext uri="{BB962C8B-B14F-4D97-AF65-F5344CB8AC3E}">
        <p14:creationId xmlns:p14="http://schemas.microsoft.com/office/powerpoint/2010/main" val="20606843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a:xfrm>
            <a:off x="838200" y="1478857"/>
            <a:ext cx="10067693" cy="4639309"/>
          </a:xfrm>
        </p:spPr>
        <p:txBody>
          <a:bodyPr anchor="ctr"/>
          <a:lstStyle/>
          <a:p>
            <a:pPr marL="0" indent="0">
              <a:spcBef>
                <a:spcPts val="0"/>
              </a:spcBef>
              <a:spcAft>
                <a:spcPts val="0"/>
              </a:spcAft>
              <a:buNone/>
            </a:pPr>
            <a:r>
              <a:rPr lang="es-ES" dirty="0">
                <a:solidFill>
                  <a:srgbClr val="212121"/>
                </a:solidFill>
                <a:effectLst/>
                <a:ea typeface="MS Mincho" panose="02020609040205080304" pitchFamily="49" charset="-128"/>
              </a:rPr>
              <a:t>Por estas razones, si se aplican medidas de bioseguridad en las explotaciones, pueden prevenirse las infecciones por </a:t>
            </a:r>
            <a:r>
              <a:rPr lang="es-ES" dirty="0"/>
              <a:t>influenza</a:t>
            </a:r>
            <a:r>
              <a:rPr lang="es-ES" dirty="0">
                <a:solidFill>
                  <a:srgbClr val="212121"/>
                </a:solidFill>
                <a:effectLst/>
                <a:ea typeface="MS Mincho" panose="02020609040205080304" pitchFamily="49" charset="-128"/>
              </a:rPr>
              <a:t> aviar. </a:t>
            </a:r>
          </a:p>
          <a:p>
            <a:pPr marL="0" indent="0">
              <a:spcBef>
                <a:spcPts val="0"/>
              </a:spcBef>
              <a:spcAft>
                <a:spcPts val="0"/>
              </a:spcAft>
              <a:buNone/>
            </a:pPr>
            <a:endParaRPr lang="es-ES" dirty="0"/>
          </a:p>
          <a:p>
            <a:pPr marL="0" indent="0">
              <a:spcBef>
                <a:spcPts val="0"/>
              </a:spcBef>
              <a:spcAft>
                <a:spcPts val="0"/>
              </a:spcAft>
              <a:buNone/>
            </a:pPr>
            <a:r>
              <a:rPr lang="es-ES" dirty="0">
                <a:solidFill>
                  <a:srgbClr val="212121"/>
                </a:solidFill>
                <a:effectLst/>
                <a:latin typeface="Arial" panose="020B0604020202020204" pitchFamily="34" charset="0"/>
                <a:ea typeface="MS Mincho" panose="02020609040205080304" pitchFamily="49" charset="-128"/>
              </a:rPr>
              <a:t>A medida que han aumentado los brotes de virus de la IAAP, la vacunación ha pasado a considerarse una herramienta importante para la erradicación, además del sacrificio.</a:t>
            </a:r>
          </a:p>
          <a:p>
            <a:pPr marL="0" indent="0">
              <a:spcBef>
                <a:spcPts val="0"/>
              </a:spcBef>
              <a:spcAft>
                <a:spcPts val="0"/>
              </a:spcAft>
              <a:buNone/>
            </a:pPr>
            <a:endParaRPr lang="es-ES" dirty="0">
              <a:effectLst/>
              <a:latin typeface="Arial" panose="020B0604020202020204" pitchFamily="34" charset="0"/>
              <a:ea typeface="MS Mincho" panose="02020609040205080304" pitchFamily="49" charset="-128"/>
            </a:endParaRP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F: Una Sola Salud (4/7)</a:t>
            </a:r>
          </a:p>
        </p:txBody>
      </p:sp>
    </p:spTree>
    <p:extLst>
      <p:ext uri="{BB962C8B-B14F-4D97-AF65-F5344CB8AC3E}">
        <p14:creationId xmlns:p14="http://schemas.microsoft.com/office/powerpoint/2010/main" val="21166208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spcAft>
                <a:spcPts val="0"/>
              </a:spcAft>
              <a:buNone/>
            </a:pPr>
            <a:r>
              <a:rPr lang="es-ES" dirty="0">
                <a:solidFill>
                  <a:srgbClr val="212121"/>
                </a:solidFill>
                <a:latin typeface="Arial" panose="020B0604020202020204" pitchFamily="34" charset="0"/>
                <a:ea typeface="MS Mincho" panose="02020609040205080304" pitchFamily="49" charset="-128"/>
              </a:rPr>
              <a:t>El responsable de la vigilancia veterinaria revisó un estudio sobre el virus H5N1 en pollos y patos criados en pequeñas explotaciones de Vietnam. Se tomaron muestras mensuales de las aves entre mayo de 2021 y mayo de 2022. </a:t>
            </a:r>
          </a:p>
          <a:p>
            <a:pPr marL="0" indent="0">
              <a:spcBef>
                <a:spcPts val="0"/>
              </a:spcBef>
              <a:spcAft>
                <a:spcPts val="0"/>
              </a:spcAft>
              <a:buNone/>
            </a:pPr>
            <a:endParaRPr lang="es-ES" dirty="0">
              <a:solidFill>
                <a:srgbClr val="212121"/>
              </a:solidFill>
              <a:latin typeface="Arial" panose="020B0604020202020204" pitchFamily="34" charset="0"/>
              <a:ea typeface="MS Mincho" panose="02020609040205080304" pitchFamily="49" charset="-128"/>
            </a:endParaRPr>
          </a:p>
          <a:p>
            <a:pPr marL="0" indent="0">
              <a:spcBef>
                <a:spcPts val="0"/>
              </a:spcBef>
              <a:spcAft>
                <a:spcPts val="0"/>
              </a:spcAft>
              <a:buNone/>
            </a:pPr>
            <a:r>
              <a:rPr lang="es-ES" dirty="0">
                <a:solidFill>
                  <a:srgbClr val="212121"/>
                </a:solidFill>
                <a:latin typeface="Arial" panose="020B0604020202020204" pitchFamily="34" charset="0"/>
                <a:ea typeface="MS Mincho" panose="02020609040205080304" pitchFamily="49" charset="-128"/>
              </a:rPr>
              <a:t>Las gallinas se crían totalmente en el interior, mientras que los patos pueden salir al exterior durante el día.</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F: Una Sola Salud (5/7)</a:t>
            </a:r>
          </a:p>
        </p:txBody>
      </p:sp>
    </p:spTree>
    <p:extLst>
      <p:ext uri="{BB962C8B-B14F-4D97-AF65-F5344CB8AC3E}">
        <p14:creationId xmlns:p14="http://schemas.microsoft.com/office/powerpoint/2010/main" val="2218541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spcAft>
                <a:spcPts val="0"/>
              </a:spcAft>
              <a:buNone/>
            </a:pPr>
            <a:r>
              <a:rPr lang="es-ES" dirty="0">
                <a:solidFill>
                  <a:srgbClr val="212121"/>
                </a:solidFill>
                <a:latin typeface="Arial" panose="020B0604020202020204" pitchFamily="34" charset="0"/>
                <a:ea typeface="MS Mincho" panose="02020609040205080304" pitchFamily="49" charset="-128"/>
              </a:rPr>
              <a:t>En el estudio se vacunó a pollos y patos de granjas seleccionadas para inducir una respuesta inmunitaria frente a la </a:t>
            </a:r>
            <a:r>
              <a:rPr lang="es-ES" dirty="0"/>
              <a:t>influenza</a:t>
            </a:r>
            <a:r>
              <a:rPr lang="es-ES" dirty="0">
                <a:solidFill>
                  <a:srgbClr val="212121"/>
                </a:solidFill>
                <a:latin typeface="Arial" panose="020B0604020202020204" pitchFamily="34" charset="0"/>
                <a:ea typeface="MS Mincho" panose="02020609040205080304" pitchFamily="49" charset="-128"/>
              </a:rPr>
              <a:t>. Se analizó el suero para detectar la presencia de anticuerpos H5 contra la </a:t>
            </a:r>
            <a:r>
              <a:rPr lang="es-ES" dirty="0"/>
              <a:t>influenza</a:t>
            </a:r>
            <a:r>
              <a:rPr lang="es-ES" dirty="0">
                <a:solidFill>
                  <a:srgbClr val="212121"/>
                </a:solidFill>
                <a:latin typeface="Arial" panose="020B0604020202020204" pitchFamily="34" charset="0"/>
                <a:ea typeface="MS Mincho" panose="02020609040205080304" pitchFamily="49" charset="-128"/>
              </a:rPr>
              <a:t>. </a:t>
            </a:r>
          </a:p>
          <a:p>
            <a:pPr marL="0" indent="0">
              <a:spcBef>
                <a:spcPts val="0"/>
              </a:spcBef>
              <a:spcAft>
                <a:spcPts val="0"/>
              </a:spcAft>
              <a:buNone/>
            </a:pPr>
            <a:endParaRPr lang="es-ES" dirty="0">
              <a:solidFill>
                <a:srgbClr val="212121"/>
              </a:solidFill>
              <a:latin typeface="Arial" panose="020B0604020202020204" pitchFamily="34" charset="0"/>
              <a:ea typeface="MS Mincho" panose="02020609040205080304" pitchFamily="49" charset="-128"/>
            </a:endParaRPr>
          </a:p>
          <a:p>
            <a:pPr marL="0" indent="0">
              <a:spcBef>
                <a:spcPts val="0"/>
              </a:spcBef>
              <a:spcAft>
                <a:spcPts val="0"/>
              </a:spcAft>
              <a:buNone/>
            </a:pPr>
            <a:r>
              <a:rPr lang="es-ES" dirty="0">
                <a:solidFill>
                  <a:srgbClr val="212121"/>
                </a:solidFill>
                <a:latin typeface="Arial" panose="020B0604020202020204" pitchFamily="34" charset="0"/>
                <a:ea typeface="MS Mincho" panose="02020609040205080304" pitchFamily="49" charset="-128"/>
              </a:rPr>
              <a:t>Se compararon pollos y patos vacunados y no vacunados para estudiar los niveles de anticuerpos en suero, expresados como seroprevalencia.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F: Una Sola Salud (6/7)</a:t>
            </a:r>
          </a:p>
        </p:txBody>
      </p:sp>
      <p:sp>
        <p:nvSpPr>
          <p:cNvPr id="6" name="TextBox 5">
            <a:extLst>
              <a:ext uri="{FF2B5EF4-FFF2-40B4-BE49-F238E27FC236}">
                <a16:creationId xmlns:a16="http://schemas.microsoft.com/office/drawing/2014/main" id="{01C9684E-7351-8578-29B6-362BEE4293C5}"/>
              </a:ext>
            </a:extLst>
          </p:cNvPr>
          <p:cNvSpPr txBox="1"/>
          <p:nvPr/>
        </p:nvSpPr>
        <p:spPr>
          <a:xfrm>
            <a:off x="1245016" y="6339723"/>
            <a:ext cx="8404767" cy="461665"/>
          </a:xfrm>
          <a:prstGeom prst="rect">
            <a:avLst/>
          </a:prstGeom>
          <a:noFill/>
        </p:spPr>
        <p:txBody>
          <a:bodyPr wrap="square" rtlCol="0">
            <a:spAutoFit/>
          </a:bodyPr>
          <a:lstStyle/>
          <a:p>
            <a:pPr algn="r"/>
            <a:r>
              <a:rPr lang="en-US" sz="1200" dirty="0" err="1"/>
              <a:t>Adaptado</a:t>
            </a:r>
            <a:r>
              <a:rPr lang="en-US" sz="1200" dirty="0"/>
              <a:t> de: Henning J, Henning KA, Morton JM, et al Highly pathogenic avian influenza (H5N1) in ducks and in-contact chickens in backyard and smallholder commercial duck farms in Vietnam. Prev Vet Med. 2011 Sep 1;101(3-4):229-40</a:t>
            </a:r>
            <a:r>
              <a:rPr lang="en-US" sz="1200" b="0" i="0" dirty="0">
                <a:effectLst/>
              </a:rPr>
              <a:t>.</a:t>
            </a:r>
            <a:endParaRPr lang="en-US" sz="1200" dirty="0"/>
          </a:p>
        </p:txBody>
      </p:sp>
    </p:spTree>
    <p:extLst>
      <p:ext uri="{BB962C8B-B14F-4D97-AF65-F5344CB8AC3E}">
        <p14:creationId xmlns:p14="http://schemas.microsoft.com/office/powerpoint/2010/main" val="388510117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A06D03-3D5F-16DA-6466-9CB962B7F40B}"/>
              </a:ext>
            </a:extLst>
          </p:cNvPr>
          <p:cNvSpPr>
            <a:spLocks noGrp="1"/>
          </p:cNvSpPr>
          <p:nvPr>
            <p:ph sz="half" idx="2"/>
          </p:nvPr>
        </p:nvSpPr>
        <p:spPr/>
        <p:txBody>
          <a:bodyPr anchor="ctr"/>
          <a:lstStyle/>
          <a:p>
            <a:pPr marL="0" indent="0">
              <a:buNone/>
            </a:pPr>
            <a:r>
              <a:rPr lang="es-ES" dirty="0"/>
              <a:t>El gráfico 4 muestra la seroprevalencia de anticuerpos H5 entre patos no vacunados (línea naranja) y pollos domésticos (línea azul) entre mayo de 2021 y mayo de 2022. </a:t>
            </a:r>
          </a:p>
          <a:p>
            <a:pPr marL="0" indent="0">
              <a:buNone/>
            </a:pPr>
            <a:endParaRPr lang="es-ES" dirty="0"/>
          </a:p>
          <a:p>
            <a:pPr marL="0" indent="0">
              <a:buNone/>
            </a:pPr>
            <a:r>
              <a:rPr lang="es-ES" dirty="0"/>
              <a:t>La prevalencia global durante el periodo de estudio fue del 43% (IC 95%: 38, 47) en patos y del 19% (IC 95%: 14, 47) en pollos.</a:t>
            </a:r>
          </a:p>
        </p:txBody>
      </p:sp>
      <p:sp>
        <p:nvSpPr>
          <p:cNvPr id="3" name="Title 2">
            <a:extLst>
              <a:ext uri="{FF2B5EF4-FFF2-40B4-BE49-F238E27FC236}">
                <a16:creationId xmlns:a16="http://schemas.microsoft.com/office/drawing/2014/main" id="{874315EF-8BD1-1CD8-8387-B4AC3A19B26D}"/>
              </a:ext>
            </a:extLst>
          </p:cNvPr>
          <p:cNvSpPr>
            <a:spLocks noGrp="1"/>
          </p:cNvSpPr>
          <p:nvPr>
            <p:ph type="title"/>
          </p:nvPr>
        </p:nvSpPr>
        <p:spPr/>
        <p:txBody>
          <a:bodyPr/>
          <a:lstStyle/>
          <a:p>
            <a:r>
              <a:rPr lang="es-ES" dirty="0"/>
              <a:t>Parte F: Una Sola Salud (7/7)</a:t>
            </a:r>
          </a:p>
        </p:txBody>
      </p:sp>
    </p:spTree>
    <p:extLst>
      <p:ext uri="{BB962C8B-B14F-4D97-AF65-F5344CB8AC3E}">
        <p14:creationId xmlns:p14="http://schemas.microsoft.com/office/powerpoint/2010/main" val="330626714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0256FE7-F39C-97C3-0858-B7AF67ED558E}"/>
              </a:ext>
            </a:extLst>
          </p:cNvPr>
          <p:cNvSpPr txBox="1"/>
          <p:nvPr/>
        </p:nvSpPr>
        <p:spPr>
          <a:xfrm>
            <a:off x="10439400" y="1978192"/>
            <a:ext cx="933450" cy="400110"/>
          </a:xfrm>
          <a:prstGeom prst="rect">
            <a:avLst/>
          </a:prstGeom>
          <a:noFill/>
        </p:spPr>
        <p:txBody>
          <a:bodyPr wrap="square" rtlCol="0">
            <a:spAutoFit/>
          </a:bodyPr>
          <a:lstStyle/>
          <a:p>
            <a:r>
              <a:rPr lang="en-US" sz="2000"/>
              <a:t>Patos</a:t>
            </a:r>
          </a:p>
        </p:txBody>
      </p:sp>
      <p:sp>
        <p:nvSpPr>
          <p:cNvPr id="16" name="TextBox 15">
            <a:extLst>
              <a:ext uri="{FF2B5EF4-FFF2-40B4-BE49-F238E27FC236}">
                <a16:creationId xmlns:a16="http://schemas.microsoft.com/office/drawing/2014/main" id="{FA6456EE-3DAF-98FC-A432-928074C8EE05}"/>
              </a:ext>
            </a:extLst>
          </p:cNvPr>
          <p:cNvSpPr txBox="1"/>
          <p:nvPr/>
        </p:nvSpPr>
        <p:spPr>
          <a:xfrm>
            <a:off x="10325099" y="3111667"/>
            <a:ext cx="1314451" cy="400110"/>
          </a:xfrm>
          <a:prstGeom prst="rect">
            <a:avLst/>
          </a:prstGeom>
          <a:noFill/>
        </p:spPr>
        <p:txBody>
          <a:bodyPr wrap="square" rtlCol="0">
            <a:spAutoFit/>
          </a:bodyPr>
          <a:lstStyle/>
          <a:p>
            <a:r>
              <a:rPr lang="en-US" sz="2000"/>
              <a:t>Pollos</a:t>
            </a:r>
          </a:p>
        </p:txBody>
      </p:sp>
      <p:graphicFrame>
        <p:nvGraphicFramePr>
          <p:cNvPr id="2" name="Chart 1">
            <a:extLst>
              <a:ext uri="{FF2B5EF4-FFF2-40B4-BE49-F238E27FC236}">
                <a16:creationId xmlns:a16="http://schemas.microsoft.com/office/drawing/2014/main" id="{579C615A-FA31-442A-99ED-9B8087677D07}"/>
              </a:ext>
            </a:extLst>
          </p:cNvPr>
          <p:cNvGraphicFramePr>
            <a:graphicFrameLocks/>
          </p:cNvGraphicFramePr>
          <p:nvPr>
            <p:extLst>
              <p:ext uri="{D42A27DB-BD31-4B8C-83A1-F6EECF244321}">
                <p14:modId xmlns:p14="http://schemas.microsoft.com/office/powerpoint/2010/main" val="2332013367"/>
              </p:ext>
            </p:extLst>
          </p:nvPr>
        </p:nvGraphicFramePr>
        <p:xfrm>
          <a:off x="908049" y="1474853"/>
          <a:ext cx="10375902" cy="4774292"/>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48271C1F-D9A7-8FE2-5DE1-9BC6D7528408}"/>
              </a:ext>
            </a:extLst>
          </p:cNvPr>
          <p:cNvSpPr txBox="1">
            <a:spLocks/>
          </p:cNvSpPr>
          <p:nvPr/>
        </p:nvSpPr>
        <p:spPr>
          <a:xfrm>
            <a:off x="838198" y="287168"/>
            <a:ext cx="11148153"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400" dirty="0"/>
              <a:t>Gráfico 3. Prevalencia de anticuerpos H5 en patos y pollos domésticos </a:t>
            </a:r>
            <a:r>
              <a:rPr lang="es-ES" sz="3400" b="1" u="sng" dirty="0"/>
              <a:t>no vacunados</a:t>
            </a:r>
            <a:r>
              <a:rPr lang="es-ES" sz="3400" dirty="0"/>
              <a:t>, mayo de 2021 a mayo de 2022</a:t>
            </a:r>
          </a:p>
        </p:txBody>
      </p:sp>
    </p:spTree>
    <p:extLst>
      <p:ext uri="{BB962C8B-B14F-4D97-AF65-F5344CB8AC3E}">
        <p14:creationId xmlns:p14="http://schemas.microsoft.com/office/powerpoint/2010/main" val="261310829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Clr>
                <a:schemeClr val="tx1"/>
              </a:buClr>
              <a:buAutoNum type="alphaLcPeriod"/>
            </a:pPr>
            <a:r>
              <a:rPr lang="es-ES" dirty="0"/>
              <a:t>¿En qué meses hubo mayor prevalencia de anticuerpos en los patos? ¿En pollos?</a:t>
            </a:r>
          </a:p>
          <a:p>
            <a:pPr marL="514350" indent="-514350">
              <a:buClr>
                <a:schemeClr val="tx1"/>
              </a:buClr>
              <a:buAutoNum type="alphaLcPeriod"/>
            </a:pPr>
            <a:endParaRPr lang="es-ES" dirty="0"/>
          </a:p>
          <a:p>
            <a:pPr marL="514350" indent="-514350">
              <a:buClr>
                <a:schemeClr val="tx1"/>
              </a:buClr>
              <a:buAutoNum type="alphaLcPeriod"/>
            </a:pPr>
            <a:r>
              <a:rPr lang="es-ES" dirty="0"/>
              <a:t>¿Cuál fue la prevalencia durante esos meses?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32</a:t>
            </a:r>
          </a:p>
        </p:txBody>
      </p:sp>
    </p:spTree>
    <p:extLst>
      <p:ext uri="{BB962C8B-B14F-4D97-AF65-F5344CB8AC3E}">
        <p14:creationId xmlns:p14="http://schemas.microsoft.com/office/powerpoint/2010/main" val="2708811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lstStyle/>
          <a:p>
            <a:pPr marL="0" indent="0">
              <a:buClr>
                <a:schemeClr val="tx1"/>
              </a:buClr>
              <a:buNone/>
            </a:pPr>
            <a:r>
              <a:rPr lang="es-ES" dirty="0"/>
              <a:t>¿Cuál de las etapas del ciclo de vigilancia debe realizarse a nivel de distrito?</a:t>
            </a:r>
          </a:p>
          <a:p>
            <a:pPr marL="0" indent="0">
              <a:buNone/>
            </a:pPr>
            <a:endParaRPr lang="es-ES" dirty="0"/>
          </a:p>
          <a:p>
            <a:pPr marL="285750" lvl="2" indent="0">
              <a:buNone/>
            </a:pPr>
            <a:endParaRPr lang="es-ES" sz="28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a:t>
            </a:r>
          </a:p>
        </p:txBody>
      </p:sp>
      <p:sp>
        <p:nvSpPr>
          <p:cNvPr id="6" name="Oval 5">
            <a:extLst>
              <a:ext uri="{FF2B5EF4-FFF2-40B4-BE49-F238E27FC236}">
                <a16:creationId xmlns:a16="http://schemas.microsoft.com/office/drawing/2014/main" id="{061075C4-7309-1375-CBDC-B075DED682A9}"/>
              </a:ext>
            </a:extLst>
          </p:cNvPr>
          <p:cNvSpPr/>
          <p:nvPr/>
        </p:nvSpPr>
        <p:spPr>
          <a:xfrm>
            <a:off x="3229870" y="2516345"/>
            <a:ext cx="5916545" cy="3556677"/>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Diagram 6">
            <a:extLst>
              <a:ext uri="{FF2B5EF4-FFF2-40B4-BE49-F238E27FC236}">
                <a16:creationId xmlns:a16="http://schemas.microsoft.com/office/drawing/2014/main" id="{407CFB85-099F-7A6C-E2C1-63B33DB61432}"/>
              </a:ext>
            </a:extLst>
          </p:cNvPr>
          <p:cNvGraphicFramePr/>
          <p:nvPr>
            <p:extLst>
              <p:ext uri="{D42A27DB-BD31-4B8C-83A1-F6EECF244321}">
                <p14:modId xmlns:p14="http://schemas.microsoft.com/office/powerpoint/2010/main" val="553085254"/>
              </p:ext>
            </p:extLst>
          </p:nvPr>
        </p:nvGraphicFramePr>
        <p:xfrm>
          <a:off x="1750732" y="2273300"/>
          <a:ext cx="8874819" cy="4127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E4594482-8853-35AD-5E3A-DE17CE3A35A0}"/>
              </a:ext>
            </a:extLst>
          </p:cNvPr>
          <p:cNvSpPr txBox="1"/>
          <p:nvPr/>
        </p:nvSpPr>
        <p:spPr>
          <a:xfrm>
            <a:off x="4139291" y="3740685"/>
            <a:ext cx="4352700" cy="1015663"/>
          </a:xfrm>
          <a:prstGeom prst="rect">
            <a:avLst/>
          </a:prstGeom>
          <a:noFill/>
        </p:spPr>
        <p:txBody>
          <a:bodyPr wrap="square" rtlCol="0">
            <a:spAutoFit/>
          </a:bodyPr>
          <a:lstStyle/>
          <a:p>
            <a:pPr algn="ctr"/>
            <a:r>
              <a:rPr lang="en-US" sz="6000" b="1">
                <a:solidFill>
                  <a:srgbClr val="00943B"/>
                </a:solidFill>
                <a:latin typeface="+mn-lt"/>
              </a:rPr>
              <a:t>MONITOR</a:t>
            </a:r>
          </a:p>
        </p:txBody>
      </p:sp>
      <p:pic>
        <p:nvPicPr>
          <p:cNvPr id="5" name="Picture 4">
            <a:extLst>
              <a:ext uri="{FF2B5EF4-FFF2-40B4-BE49-F238E27FC236}">
                <a16:creationId xmlns:a16="http://schemas.microsoft.com/office/drawing/2014/main" id="{61E3ABD7-1681-628A-707F-DE5771577B51}"/>
              </a:ext>
            </a:extLst>
          </p:cNvPr>
          <p:cNvPicPr>
            <a:picLocks noChangeAspect="1"/>
          </p:cNvPicPr>
          <p:nvPr/>
        </p:nvPicPr>
        <p:blipFill>
          <a:blip r:embed="rId8"/>
          <a:stretch>
            <a:fillRect/>
          </a:stretch>
        </p:blipFill>
        <p:spPr>
          <a:xfrm>
            <a:off x="2269215" y="2294566"/>
            <a:ext cx="7596991" cy="4127500"/>
          </a:xfrm>
          <a:prstGeom prst="rect">
            <a:avLst/>
          </a:prstGeom>
        </p:spPr>
      </p:pic>
      <p:sp>
        <p:nvSpPr>
          <p:cNvPr id="9" name="TextBox 8">
            <a:extLst>
              <a:ext uri="{FF2B5EF4-FFF2-40B4-BE49-F238E27FC236}">
                <a16:creationId xmlns:a16="http://schemas.microsoft.com/office/drawing/2014/main" id="{72C70218-7927-9618-B849-A8A98F808E74}"/>
              </a:ext>
            </a:extLst>
          </p:cNvPr>
          <p:cNvSpPr txBox="1"/>
          <p:nvPr/>
        </p:nvSpPr>
        <p:spPr>
          <a:xfrm>
            <a:off x="9146415" y="5996763"/>
            <a:ext cx="795027" cy="446569"/>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94632059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Enero y mayo de 2022 para ambos</a:t>
            </a:r>
          </a:p>
          <a:p>
            <a:pPr marL="514350" indent="-514350">
              <a:buAutoNum type="alphaLcPeriod"/>
            </a:pPr>
            <a:endParaRPr lang="es-ES" dirty="0"/>
          </a:p>
          <a:p>
            <a:pPr marL="514350" indent="-514350">
              <a:buAutoNum type="alphaLcPeriod"/>
            </a:pPr>
            <a:r>
              <a:rPr lang="es-ES" dirty="0"/>
              <a:t>Patos - enero de 2022 (~68%) y mayo de 2022 - (~61%)</a:t>
            </a:r>
          </a:p>
          <a:p>
            <a:pPr marL="0" indent="0">
              <a:buNone/>
            </a:pPr>
            <a:r>
              <a:rPr lang="es-ES" dirty="0"/>
              <a:t>     Pollos - enero de 2022 (~29%) y mayo de 2022 (~32%)</a:t>
            </a:r>
          </a:p>
          <a:p>
            <a:pPr lvl="2"/>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32: Respuestas</a:t>
            </a:r>
          </a:p>
        </p:txBody>
      </p:sp>
    </p:spTree>
    <p:extLst>
      <p:ext uri="{BB962C8B-B14F-4D97-AF65-F5344CB8AC3E}">
        <p14:creationId xmlns:p14="http://schemas.microsoft.com/office/powerpoint/2010/main" val="862977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indent="0">
              <a:buClr>
                <a:schemeClr val="tx1"/>
              </a:buClr>
              <a:buNone/>
            </a:pPr>
            <a:r>
              <a:rPr lang="es-ES" dirty="0"/>
              <a:t>¿Por qué puede haber una diferencia entre la seroprevalencia de patos y pollos?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33</a:t>
            </a:r>
          </a:p>
        </p:txBody>
      </p:sp>
    </p:spTree>
    <p:extLst>
      <p:ext uri="{BB962C8B-B14F-4D97-AF65-F5344CB8AC3E}">
        <p14:creationId xmlns:p14="http://schemas.microsoft.com/office/powerpoint/2010/main" val="26188012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r>
              <a:rPr lang="es-ES" dirty="0"/>
              <a:t>Medio Ambiente</a:t>
            </a:r>
          </a:p>
          <a:p>
            <a:pPr lvl="1"/>
            <a:r>
              <a:rPr lang="es-ES" dirty="0"/>
              <a:t>Los patos pueden estar más expuestos a las aves silvestres que los pollos, ya que suelen tener acceso al exterior</a:t>
            </a:r>
          </a:p>
          <a:p>
            <a:r>
              <a:rPr lang="es-ES" dirty="0"/>
              <a:t>Laboratorio</a:t>
            </a:r>
          </a:p>
          <a:p>
            <a:pPr lvl="1"/>
            <a:r>
              <a:rPr lang="es-ES" dirty="0"/>
              <a:t>Respuesta inmunitaria diferente según la especie</a:t>
            </a:r>
          </a:p>
          <a:p>
            <a:pPr lvl="1"/>
            <a:r>
              <a:rPr lang="es-ES" dirty="0"/>
              <a:t>Respuesta inmunitaria diferente en función de la edad a la que se tomaron las muestras</a:t>
            </a:r>
          </a:p>
          <a:p>
            <a:r>
              <a:rPr lang="es-ES" dirty="0"/>
              <a:t>¿Otras razones?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33: Respuestas</a:t>
            </a:r>
          </a:p>
        </p:txBody>
      </p:sp>
    </p:spTree>
    <p:extLst>
      <p:ext uri="{BB962C8B-B14F-4D97-AF65-F5344CB8AC3E}">
        <p14:creationId xmlns:p14="http://schemas.microsoft.com/office/powerpoint/2010/main" val="322130879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indent="0">
              <a:buClr>
                <a:schemeClr val="tx1"/>
              </a:buClr>
              <a:buNone/>
            </a:pPr>
            <a:r>
              <a:rPr lang="es-ES" dirty="0"/>
              <a:t>¿Cuál podría ser la causa de los picos de enero y mayo?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34</a:t>
            </a:r>
          </a:p>
        </p:txBody>
      </p:sp>
      <p:sp>
        <p:nvSpPr>
          <p:cNvPr id="7" name="Rectangle 3">
            <a:extLst>
              <a:ext uri="{FF2B5EF4-FFF2-40B4-BE49-F238E27FC236}">
                <a16:creationId xmlns:a16="http://schemas.microsoft.com/office/drawing/2014/main" id="{3206B4B7-6D0A-425C-B5F5-BDFC9B4A95DF}"/>
              </a:ext>
            </a:extLst>
          </p:cNvPr>
          <p:cNvSpPr>
            <a:spLocks noChangeArrowheads="1"/>
          </p:cNvSpPr>
          <p:nvPr/>
        </p:nvSpPr>
        <p:spPr bwMode="auto">
          <a:xfrm>
            <a:off x="1524001" y="102921"/>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endParaRPr lang="es-ES" altLang="en-US">
              <a:latin typeface="Arial" panose="020B0604020202020204" pitchFamily="34" charset="0"/>
            </a:endParaRPr>
          </a:p>
        </p:txBody>
      </p:sp>
    </p:spTree>
    <p:extLst>
      <p:ext uri="{BB962C8B-B14F-4D97-AF65-F5344CB8AC3E}">
        <p14:creationId xmlns:p14="http://schemas.microsoft.com/office/powerpoint/2010/main" val="41040316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a:xfrm>
            <a:off x="838199" y="1478857"/>
            <a:ext cx="10784595" cy="4639309"/>
          </a:xfrm>
        </p:spPr>
        <p:txBody>
          <a:bodyPr anchor="ctr"/>
          <a:lstStyle/>
          <a:p>
            <a:pPr indent="-457200"/>
            <a:r>
              <a:rPr lang="es-ES" dirty="0"/>
              <a:t>Posibles causas:</a:t>
            </a:r>
          </a:p>
          <a:p>
            <a:pPr lvl="1"/>
            <a:r>
              <a:rPr lang="es-ES" dirty="0"/>
              <a:t>Exposición a aves silvestres durante la migración</a:t>
            </a:r>
          </a:p>
          <a:p>
            <a:pPr lvl="1"/>
            <a:r>
              <a:rPr lang="es-ES" dirty="0"/>
              <a:t>Los cambios de alojamiento de los animales durante las </a:t>
            </a:r>
            <a:br>
              <a:rPr lang="es-ES" dirty="0"/>
            </a:br>
            <a:r>
              <a:rPr lang="es-ES" dirty="0"/>
              <a:t>distintas estaciones pueden dar lugar a exposiciones diferentes</a:t>
            </a:r>
          </a:p>
          <a:p>
            <a:pPr lvl="1"/>
            <a:r>
              <a:rPr lang="es-ES" dirty="0"/>
              <a:t>Introducción de nuevas aves en las parvadas durante </a:t>
            </a:r>
            <a:br>
              <a:rPr lang="es-ES" dirty="0"/>
            </a:br>
            <a:r>
              <a:rPr lang="es-ES" dirty="0"/>
              <a:t>determinados meses</a:t>
            </a:r>
          </a:p>
          <a:p>
            <a:pPr lvl="1"/>
            <a:r>
              <a:rPr lang="es-ES" dirty="0"/>
              <a:t>¿Otras razones?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34: Respuestas</a:t>
            </a:r>
          </a:p>
        </p:txBody>
      </p:sp>
    </p:spTree>
    <p:extLst>
      <p:ext uri="{BB962C8B-B14F-4D97-AF65-F5344CB8AC3E}">
        <p14:creationId xmlns:p14="http://schemas.microsoft.com/office/powerpoint/2010/main" val="88173329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303DD5-6B27-A9E5-3ACD-1352C4BC1F69}"/>
              </a:ext>
            </a:extLst>
          </p:cNvPr>
          <p:cNvSpPr>
            <a:spLocks noGrp="1"/>
          </p:cNvSpPr>
          <p:nvPr>
            <p:ph sz="half" idx="2"/>
          </p:nvPr>
        </p:nvSpPr>
        <p:spPr/>
        <p:txBody>
          <a:bodyPr anchor="ctr"/>
          <a:lstStyle/>
          <a:p>
            <a:r>
              <a:rPr lang="es-ES" dirty="0"/>
              <a:t>En esta zona de Vietnam, la cosecha de arroz tiene lugar en enero y mayo. </a:t>
            </a:r>
          </a:p>
          <a:p>
            <a:r>
              <a:rPr lang="es-ES" dirty="0"/>
              <a:t>Durante esta época, los agricultores dejan que los patos deambulen por sus campos. Los patos se comen plagas como las malas hierbas y los insectos que amenazan la producción de arroz.</a:t>
            </a:r>
          </a:p>
          <a:p>
            <a:r>
              <a:rPr lang="es-ES" dirty="0"/>
              <a:t>Como resultado de su deambular por los arrozales, los patos reciben una mayor exposición a la población de aves silvestres durante estos meses, lo que probablemente conduce a niveles más altos de anticuerpos. </a:t>
            </a:r>
          </a:p>
        </p:txBody>
      </p:sp>
      <p:sp>
        <p:nvSpPr>
          <p:cNvPr id="3" name="Title 2">
            <a:extLst>
              <a:ext uri="{FF2B5EF4-FFF2-40B4-BE49-F238E27FC236}">
                <a16:creationId xmlns:a16="http://schemas.microsoft.com/office/drawing/2014/main" id="{99539F5E-FBB8-35DF-C60A-9EB8F296094F}"/>
              </a:ext>
            </a:extLst>
          </p:cNvPr>
          <p:cNvSpPr>
            <a:spLocks noGrp="1"/>
          </p:cNvSpPr>
          <p:nvPr>
            <p:ph type="title"/>
          </p:nvPr>
        </p:nvSpPr>
        <p:spPr/>
        <p:txBody>
          <a:bodyPr/>
          <a:lstStyle/>
          <a:p>
            <a:r>
              <a:rPr lang="es-ES" dirty="0"/>
              <a:t>¿Qué concluye el estudio?</a:t>
            </a:r>
          </a:p>
        </p:txBody>
      </p:sp>
    </p:spTree>
    <p:extLst>
      <p:ext uri="{BB962C8B-B14F-4D97-AF65-F5344CB8AC3E}">
        <p14:creationId xmlns:p14="http://schemas.microsoft.com/office/powerpoint/2010/main" val="136274348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3394404-E562-303C-DBC0-DD6FF286DBFF}"/>
              </a:ext>
            </a:extLst>
          </p:cNvPr>
          <p:cNvSpPr txBox="1"/>
          <p:nvPr/>
        </p:nvSpPr>
        <p:spPr>
          <a:xfrm>
            <a:off x="10002252" y="2503571"/>
            <a:ext cx="933450" cy="400110"/>
          </a:xfrm>
          <a:prstGeom prst="rect">
            <a:avLst/>
          </a:prstGeom>
          <a:noFill/>
        </p:spPr>
        <p:txBody>
          <a:bodyPr wrap="square" rtlCol="0">
            <a:spAutoFit/>
          </a:bodyPr>
          <a:lstStyle/>
          <a:p>
            <a:r>
              <a:rPr lang="en-US" sz="2000"/>
              <a:t>Patos</a:t>
            </a:r>
          </a:p>
        </p:txBody>
      </p:sp>
      <p:sp>
        <p:nvSpPr>
          <p:cNvPr id="16" name="TextBox 15">
            <a:extLst>
              <a:ext uri="{FF2B5EF4-FFF2-40B4-BE49-F238E27FC236}">
                <a16:creationId xmlns:a16="http://schemas.microsoft.com/office/drawing/2014/main" id="{7E86CB2D-3E11-3C1C-2B5F-BCB3DF0E6FAA}"/>
              </a:ext>
            </a:extLst>
          </p:cNvPr>
          <p:cNvSpPr txBox="1"/>
          <p:nvPr/>
        </p:nvSpPr>
        <p:spPr>
          <a:xfrm>
            <a:off x="9868902" y="3512720"/>
            <a:ext cx="1323975" cy="400110"/>
          </a:xfrm>
          <a:prstGeom prst="rect">
            <a:avLst/>
          </a:prstGeom>
          <a:noFill/>
        </p:spPr>
        <p:txBody>
          <a:bodyPr wrap="square" rtlCol="0">
            <a:spAutoFit/>
          </a:bodyPr>
          <a:lstStyle/>
          <a:p>
            <a:r>
              <a:rPr lang="en-US" sz="2000"/>
              <a:t>Pollos</a:t>
            </a:r>
          </a:p>
        </p:txBody>
      </p:sp>
      <p:sp>
        <p:nvSpPr>
          <p:cNvPr id="17" name="Title 1">
            <a:extLst>
              <a:ext uri="{FF2B5EF4-FFF2-40B4-BE49-F238E27FC236}">
                <a16:creationId xmlns:a16="http://schemas.microsoft.com/office/drawing/2014/main" id="{705122A6-7CD6-6485-185B-E8D5DE5D8FB1}"/>
              </a:ext>
            </a:extLst>
          </p:cNvPr>
          <p:cNvSpPr>
            <a:spLocks noGrp="1"/>
          </p:cNvSpPr>
          <p:nvPr>
            <p:ph type="title"/>
          </p:nvPr>
        </p:nvSpPr>
        <p:spPr>
          <a:xfrm>
            <a:off x="838199" y="0"/>
            <a:ext cx="11489675" cy="1257300"/>
          </a:xfrm>
        </p:spPr>
        <p:txBody>
          <a:bodyPr anchor="b"/>
          <a:lstStyle/>
          <a:p>
            <a:r>
              <a:rPr lang="es-ES" sz="3500" dirty="0"/>
              <a:t>Gráfico 4. Prevalencia de anticuerpos H5 en patos y pollos domésticos </a:t>
            </a:r>
            <a:r>
              <a:rPr lang="es-ES" sz="3500" b="1" u="sng" dirty="0"/>
              <a:t>vacunados</a:t>
            </a:r>
            <a:r>
              <a:rPr lang="es-ES" sz="3500" dirty="0"/>
              <a:t>, mayo de 2021 a mayo de 2022</a:t>
            </a:r>
          </a:p>
        </p:txBody>
      </p:sp>
      <p:grpSp>
        <p:nvGrpSpPr>
          <p:cNvPr id="6" name="Group 5">
            <a:extLst>
              <a:ext uri="{FF2B5EF4-FFF2-40B4-BE49-F238E27FC236}">
                <a16:creationId xmlns:a16="http://schemas.microsoft.com/office/drawing/2014/main" id="{EB48D6F3-B704-27C8-F811-D6C1BBB504C4}"/>
              </a:ext>
            </a:extLst>
          </p:cNvPr>
          <p:cNvGrpSpPr/>
          <p:nvPr/>
        </p:nvGrpSpPr>
        <p:grpSpPr>
          <a:xfrm>
            <a:off x="816975" y="1416031"/>
            <a:ext cx="10375902" cy="5084442"/>
            <a:chOff x="816975" y="1416031"/>
            <a:chExt cx="10375902" cy="5084442"/>
          </a:xfrm>
        </p:grpSpPr>
        <p:graphicFrame>
          <p:nvGraphicFramePr>
            <p:cNvPr id="2" name="Chart 1">
              <a:extLst>
                <a:ext uri="{FF2B5EF4-FFF2-40B4-BE49-F238E27FC236}">
                  <a16:creationId xmlns:a16="http://schemas.microsoft.com/office/drawing/2014/main" id="{409721BE-6300-E2A5-237E-5BC7825AD902}"/>
                </a:ext>
              </a:extLst>
            </p:cNvPr>
            <p:cNvGraphicFramePr>
              <a:graphicFrameLocks/>
            </p:cNvGraphicFramePr>
            <p:nvPr>
              <p:extLst>
                <p:ext uri="{D42A27DB-BD31-4B8C-83A1-F6EECF244321}">
                  <p14:modId xmlns:p14="http://schemas.microsoft.com/office/powerpoint/2010/main" val="2138860960"/>
                </p:ext>
              </p:extLst>
            </p:nvPr>
          </p:nvGraphicFramePr>
          <p:xfrm>
            <a:off x="816975" y="1416031"/>
            <a:ext cx="10375902" cy="5084442"/>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0FE5C940-FCE1-604D-B0F1-5901B2D2E69F}"/>
                </a:ext>
              </a:extLst>
            </p:cNvPr>
            <p:cNvPicPr>
              <a:picLocks noChangeAspect="1"/>
            </p:cNvPicPr>
            <p:nvPr/>
          </p:nvPicPr>
          <p:blipFill>
            <a:blip r:embed="rId4"/>
            <a:stretch>
              <a:fillRect/>
            </a:stretch>
          </p:blipFill>
          <p:spPr>
            <a:xfrm>
              <a:off x="1903751" y="1902769"/>
              <a:ext cx="538559" cy="3189921"/>
            </a:xfrm>
            <a:prstGeom prst="rect">
              <a:avLst/>
            </a:prstGeom>
          </p:spPr>
        </p:pic>
        <p:sp>
          <p:nvSpPr>
            <p:cNvPr id="5" name="TextBox 4">
              <a:extLst>
                <a:ext uri="{FF2B5EF4-FFF2-40B4-BE49-F238E27FC236}">
                  <a16:creationId xmlns:a16="http://schemas.microsoft.com/office/drawing/2014/main" id="{C8C81571-7A95-CD5E-B253-FC385B2CF15F}"/>
                </a:ext>
              </a:extLst>
            </p:cNvPr>
            <p:cNvSpPr txBox="1"/>
            <p:nvPr/>
          </p:nvSpPr>
          <p:spPr>
            <a:xfrm>
              <a:off x="1806314" y="1533437"/>
              <a:ext cx="733431" cy="369332"/>
            </a:xfrm>
            <a:prstGeom prst="rect">
              <a:avLst/>
            </a:prstGeom>
            <a:solidFill>
              <a:schemeClr val="bg1"/>
            </a:solidFill>
          </p:spPr>
          <p:txBody>
            <a:bodyPr wrap="square" rtlCol="0">
              <a:spAutoFit/>
            </a:bodyPr>
            <a:lstStyle/>
            <a:p>
              <a:r>
                <a:rPr lang="en-US" dirty="0"/>
                <a:t>90%</a:t>
              </a:r>
              <a:endParaRPr lang="pt-BR" dirty="0"/>
            </a:p>
          </p:txBody>
        </p:sp>
      </p:grpSp>
    </p:spTree>
    <p:extLst>
      <p:ext uri="{BB962C8B-B14F-4D97-AF65-F5344CB8AC3E}">
        <p14:creationId xmlns:p14="http://schemas.microsoft.com/office/powerpoint/2010/main" val="43409048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¿Fue mayor la seroprevalencia de anticuerpos en pollos y patos vacunados que en los no vacunados?</a:t>
            </a:r>
          </a:p>
          <a:p>
            <a:pPr marL="514350" indent="-514350">
              <a:buAutoNum type="alphaLcPeriod"/>
            </a:pPr>
            <a:endParaRPr lang="es-ES" dirty="0"/>
          </a:p>
          <a:p>
            <a:pPr marL="514350" indent="-514350">
              <a:buAutoNum type="alphaLcPeriod"/>
            </a:pPr>
            <a:r>
              <a:rPr lang="es-ES" dirty="0"/>
              <a:t>¿Fue similar la respuesta de anticuerpos en las dos especies?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35</a:t>
            </a:r>
          </a:p>
        </p:txBody>
      </p:sp>
    </p:spTree>
    <p:extLst>
      <p:ext uri="{BB962C8B-B14F-4D97-AF65-F5344CB8AC3E}">
        <p14:creationId xmlns:p14="http://schemas.microsoft.com/office/powerpoint/2010/main" val="5860573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Font typeface="+mj-lt"/>
              <a:buAutoNum type="alphaLcPeriod"/>
            </a:pPr>
            <a:r>
              <a:rPr lang="es-ES" dirty="0"/>
              <a:t>Pollos - Gran aumento; del 19% al 56% </a:t>
            </a:r>
          </a:p>
          <a:p>
            <a:pPr marL="457200" lvl="1" indent="0">
              <a:buNone/>
            </a:pPr>
            <a:r>
              <a:rPr lang="es-ES" sz="2800" dirty="0"/>
              <a:t> Patos - Aumento moderado; del 42% al 54%</a:t>
            </a:r>
          </a:p>
          <a:p>
            <a:pPr marL="457200" lvl="1" indent="0">
              <a:buNone/>
            </a:pPr>
            <a:endParaRPr lang="es-ES" sz="2800" dirty="0"/>
          </a:p>
          <a:p>
            <a:pPr marL="514350" indent="-514350">
              <a:buFont typeface="+mj-lt"/>
              <a:buAutoNum type="alphaLcPeriod"/>
            </a:pPr>
            <a:r>
              <a:rPr lang="es-ES" dirty="0"/>
              <a:t>Sí, excepto en mayo de 2022</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35: Respuestas</a:t>
            </a:r>
          </a:p>
        </p:txBody>
      </p:sp>
    </p:spTree>
    <p:extLst>
      <p:ext uri="{BB962C8B-B14F-4D97-AF65-F5344CB8AC3E}">
        <p14:creationId xmlns:p14="http://schemas.microsoft.com/office/powerpoint/2010/main" val="131464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¿Debería haberse recomendado la vacunación a las parvadas del estudio?</a:t>
            </a:r>
          </a:p>
          <a:p>
            <a:pPr marL="514350" indent="-514350">
              <a:buAutoNum type="alphaLcPeriod"/>
            </a:pPr>
            <a:endParaRPr lang="es-ES" dirty="0"/>
          </a:p>
          <a:p>
            <a:pPr marL="514350" indent="-514350">
              <a:buAutoNum type="alphaLcPeriod"/>
            </a:pPr>
            <a:r>
              <a:rPr lang="es-ES" dirty="0"/>
              <a:t>¿Se realizan las campañas de vacunación en el momento adecuado?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36</a:t>
            </a:r>
          </a:p>
        </p:txBody>
      </p:sp>
    </p:spTree>
    <p:extLst>
      <p:ext uri="{BB962C8B-B14F-4D97-AF65-F5344CB8AC3E}">
        <p14:creationId xmlns:p14="http://schemas.microsoft.com/office/powerpoint/2010/main" val="2209827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3958757B-221B-783B-A75A-95E49B440A50}"/>
              </a:ext>
            </a:extLst>
          </p:cNvPr>
          <p:cNvSpPr/>
          <p:nvPr/>
        </p:nvSpPr>
        <p:spPr>
          <a:xfrm>
            <a:off x="3229870" y="2516345"/>
            <a:ext cx="5916545" cy="3556677"/>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1003455" y="1478857"/>
            <a:ext cx="10515600" cy="4639309"/>
          </a:xfrm>
        </p:spPr>
        <p:txBody>
          <a:bodyPr lIns="91440" tIns="45720" rIns="91440" bIns="45720" anchor="t"/>
          <a:lstStyle/>
          <a:p>
            <a:pPr marL="0" indent="0" algn="ctr">
              <a:buNone/>
            </a:pPr>
            <a:r>
              <a:rPr lang="es-ES" sz="4000" b="1" dirty="0"/>
              <a:t>¡Todas!</a:t>
            </a:r>
            <a:endParaRPr lang="es-ES" sz="4000" b="1" dirty="0">
              <a:cs typeface="Arial"/>
            </a:endParaRPr>
          </a:p>
          <a:p>
            <a:pPr marL="285750" lvl="2" indent="0">
              <a:buNone/>
            </a:pPr>
            <a:endParaRPr lang="es-ES" sz="28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 Respuesta</a:t>
            </a:r>
          </a:p>
        </p:txBody>
      </p:sp>
      <p:graphicFrame>
        <p:nvGraphicFramePr>
          <p:cNvPr id="6" name="Diagram 5">
            <a:extLst>
              <a:ext uri="{FF2B5EF4-FFF2-40B4-BE49-F238E27FC236}">
                <a16:creationId xmlns:a16="http://schemas.microsoft.com/office/drawing/2014/main" id="{CE68FB79-A647-1978-20F0-60C93202D52A}"/>
              </a:ext>
            </a:extLst>
          </p:cNvPr>
          <p:cNvGraphicFramePr/>
          <p:nvPr>
            <p:extLst>
              <p:ext uri="{D42A27DB-BD31-4B8C-83A1-F6EECF244321}">
                <p14:modId xmlns:p14="http://schemas.microsoft.com/office/powerpoint/2010/main" val="2722592170"/>
              </p:ext>
            </p:extLst>
          </p:nvPr>
        </p:nvGraphicFramePr>
        <p:xfrm>
          <a:off x="1750732" y="2273300"/>
          <a:ext cx="8874819" cy="4127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a:extLst>
              <a:ext uri="{FF2B5EF4-FFF2-40B4-BE49-F238E27FC236}">
                <a16:creationId xmlns:a16="http://schemas.microsoft.com/office/drawing/2014/main" id="{6490D62F-14DE-EA66-0D41-3FF18D8C276E}"/>
              </a:ext>
            </a:extLst>
          </p:cNvPr>
          <p:cNvSpPr txBox="1"/>
          <p:nvPr/>
        </p:nvSpPr>
        <p:spPr>
          <a:xfrm>
            <a:off x="4139291" y="3740685"/>
            <a:ext cx="4352700" cy="1015663"/>
          </a:xfrm>
          <a:prstGeom prst="rect">
            <a:avLst/>
          </a:prstGeom>
          <a:noFill/>
        </p:spPr>
        <p:txBody>
          <a:bodyPr wrap="square" rtlCol="0">
            <a:spAutoFit/>
          </a:bodyPr>
          <a:lstStyle/>
          <a:p>
            <a:pPr algn="ctr"/>
            <a:r>
              <a:rPr lang="en-US" sz="6000" b="1">
                <a:solidFill>
                  <a:srgbClr val="00943B"/>
                </a:solidFill>
                <a:latin typeface="+mn-lt"/>
              </a:rPr>
              <a:t>MONITOR</a:t>
            </a:r>
          </a:p>
        </p:txBody>
      </p:sp>
      <p:pic>
        <p:nvPicPr>
          <p:cNvPr id="5" name="Picture 4">
            <a:extLst>
              <a:ext uri="{FF2B5EF4-FFF2-40B4-BE49-F238E27FC236}">
                <a16:creationId xmlns:a16="http://schemas.microsoft.com/office/drawing/2014/main" id="{065DDBCA-F763-C638-9B84-D7C17766FE7B}"/>
              </a:ext>
            </a:extLst>
          </p:cNvPr>
          <p:cNvPicPr>
            <a:picLocks noChangeAspect="1"/>
          </p:cNvPicPr>
          <p:nvPr/>
        </p:nvPicPr>
        <p:blipFill>
          <a:blip r:embed="rId9"/>
          <a:stretch>
            <a:fillRect/>
          </a:stretch>
        </p:blipFill>
        <p:spPr>
          <a:xfrm>
            <a:off x="2267095" y="2297041"/>
            <a:ext cx="7596991" cy="4127500"/>
          </a:xfrm>
          <a:prstGeom prst="rect">
            <a:avLst/>
          </a:prstGeom>
        </p:spPr>
      </p:pic>
      <p:sp>
        <p:nvSpPr>
          <p:cNvPr id="8" name="TextBox 7">
            <a:extLst>
              <a:ext uri="{FF2B5EF4-FFF2-40B4-BE49-F238E27FC236}">
                <a16:creationId xmlns:a16="http://schemas.microsoft.com/office/drawing/2014/main" id="{5108BDAB-8EB0-5208-A4AB-1D13F101E853}"/>
              </a:ext>
            </a:extLst>
          </p:cNvPr>
          <p:cNvSpPr txBox="1"/>
          <p:nvPr/>
        </p:nvSpPr>
        <p:spPr>
          <a:xfrm>
            <a:off x="9146415" y="5996763"/>
            <a:ext cx="795027" cy="446569"/>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118229233"/>
      </p:ext>
    </p:extLst>
  </p:cSld>
  <p:clrMapOvr>
    <a:masterClrMapping/>
  </p:clrMapOvr>
  <p:extLst>
    <p:ext uri="{6950BFC3-D8DA-4A85-94F7-54DA5524770B}">
      <p188:commentRel xmlns:p188="http://schemas.microsoft.com/office/powerpoint/2018/8/main" r:id="rId3"/>
    </p:ext>
  </p:extLs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La vacunación indujo una respuesta de anticuerpos en ambas especies, por lo que puede ser una medida adecuada para la prevención y el control de los brotes.</a:t>
            </a:r>
          </a:p>
          <a:p>
            <a:pPr marL="514350" indent="-514350">
              <a:buAutoNum type="alphaLcPeriod"/>
            </a:pPr>
            <a:endParaRPr lang="es-ES" dirty="0"/>
          </a:p>
          <a:p>
            <a:pPr marL="514350" indent="-514350">
              <a:buAutoNum type="alphaLcPeriod"/>
            </a:pPr>
            <a:r>
              <a:rPr lang="es-ES" dirty="0"/>
              <a:t>Las campañas de vacunación se realizaron 2-3 meses antes de las cosechas de arroz, por lo que los niveles de anticuerpos serán más altos cuando se produzca la exposición a las aves silvestres.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36: Respuestas</a:t>
            </a:r>
          </a:p>
        </p:txBody>
      </p:sp>
    </p:spTree>
    <p:extLst>
      <p:ext uri="{BB962C8B-B14F-4D97-AF65-F5344CB8AC3E}">
        <p14:creationId xmlns:p14="http://schemas.microsoft.com/office/powerpoint/2010/main" val="176423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EEAAF-709A-403E-B04F-DDDE481704E6}"/>
              </a:ext>
            </a:extLst>
          </p:cNvPr>
          <p:cNvSpPr>
            <a:spLocks noGrp="1"/>
          </p:cNvSpPr>
          <p:nvPr>
            <p:ph sz="half" idx="2"/>
          </p:nvPr>
        </p:nvSpPr>
        <p:spPr/>
        <p:txBody>
          <a:bodyPr anchor="ctr"/>
          <a:lstStyle/>
          <a:p>
            <a:pPr marL="0" indent="0">
              <a:spcBef>
                <a:spcPts val="0"/>
              </a:spcBef>
              <a:spcAft>
                <a:spcPts val="0"/>
              </a:spcAft>
              <a:buClr>
                <a:schemeClr val="tx1"/>
              </a:buClr>
              <a:buNone/>
            </a:pPr>
            <a:r>
              <a:rPr lang="es-ES" i="0" dirty="0">
                <a:solidFill>
                  <a:srgbClr val="000000"/>
                </a:solidFill>
                <a:effectLst/>
              </a:rPr>
              <a:t>Con su reporte de análisis en la mano, usted </a:t>
            </a:r>
            <a:r>
              <a:rPr lang="es-ES" dirty="0">
                <a:solidFill>
                  <a:srgbClr val="000000"/>
                </a:solidFill>
              </a:rPr>
              <a:t>y su </a:t>
            </a:r>
            <a:r>
              <a:rPr lang="es-ES" i="0" dirty="0">
                <a:solidFill>
                  <a:srgbClr val="000000"/>
                </a:solidFill>
                <a:effectLst/>
              </a:rPr>
              <a:t>supervisor se sentaron en una reunión informal con el Jefe Médico del </a:t>
            </a:r>
            <a:br>
              <a:rPr lang="es-ES" i="0" dirty="0">
                <a:solidFill>
                  <a:srgbClr val="000000"/>
                </a:solidFill>
                <a:effectLst/>
              </a:rPr>
            </a:br>
            <a:r>
              <a:rPr lang="es-ES" i="0" dirty="0">
                <a:solidFill>
                  <a:srgbClr val="000000"/>
                </a:solidFill>
                <a:effectLst/>
              </a:rPr>
              <a:t>Distrito (JMD).</a:t>
            </a:r>
          </a:p>
          <a:p>
            <a:pPr marL="0" indent="0">
              <a:spcBef>
                <a:spcPts val="0"/>
              </a:spcBef>
              <a:spcAft>
                <a:spcPts val="0"/>
              </a:spcAft>
              <a:buClr>
                <a:schemeClr val="tx1"/>
              </a:buClr>
              <a:buNone/>
            </a:pPr>
            <a:endParaRPr lang="es-ES" i="0" dirty="0">
              <a:solidFill>
                <a:srgbClr val="000000"/>
              </a:solidFill>
              <a:effectLst/>
              <a:highlight>
                <a:srgbClr val="FFFF00"/>
              </a:highlight>
            </a:endParaRPr>
          </a:p>
          <a:p>
            <a:pPr marL="0" indent="0">
              <a:spcBef>
                <a:spcPts val="0"/>
              </a:spcBef>
              <a:spcAft>
                <a:spcPts val="0"/>
              </a:spcAft>
              <a:buClr>
                <a:schemeClr val="tx1"/>
              </a:buClr>
              <a:buNone/>
            </a:pPr>
            <a:r>
              <a:rPr lang="es-ES" i="0" dirty="0">
                <a:solidFill>
                  <a:srgbClr val="000000"/>
                </a:solidFill>
                <a:effectLst/>
              </a:rPr>
              <a:t>El JMD le preguntó casi de inmediato si pensaba que la tasa de incidencia de la influenza humana sería menor en 2024 que en 2023 (</a:t>
            </a:r>
            <a:r>
              <a:rPr lang="es-ES" dirty="0">
                <a:solidFill>
                  <a:srgbClr val="000000"/>
                </a:solidFill>
              </a:rPr>
              <a:t>64 </a:t>
            </a:r>
            <a:r>
              <a:rPr lang="es-ES" i="0" dirty="0">
                <a:solidFill>
                  <a:srgbClr val="000000"/>
                </a:solidFill>
                <a:effectLst/>
              </a:rPr>
              <a:t>casos por 100,000 habitantes).</a:t>
            </a:r>
          </a:p>
          <a:p>
            <a:pPr marL="0" indent="0">
              <a:spcBef>
                <a:spcPts val="0"/>
              </a:spcBef>
              <a:spcAft>
                <a:spcPts val="0"/>
              </a:spcAft>
              <a:buClr>
                <a:schemeClr val="tx1"/>
              </a:buClr>
              <a:buNone/>
            </a:pPr>
            <a:endParaRPr lang="es-ES" dirty="0">
              <a:solidFill>
                <a:srgbClr val="000000"/>
              </a:solidFill>
              <a:highlight>
                <a:srgbClr val="FFFF00"/>
              </a:highlight>
            </a:endParaRPr>
          </a:p>
          <a:p>
            <a:pPr marL="0" indent="0">
              <a:spcBef>
                <a:spcPts val="0"/>
              </a:spcBef>
              <a:spcAft>
                <a:spcPts val="0"/>
              </a:spcAft>
              <a:buClr>
                <a:schemeClr val="tx1"/>
              </a:buClr>
              <a:buNone/>
            </a:pPr>
            <a:r>
              <a:rPr lang="es-ES" dirty="0">
                <a:solidFill>
                  <a:srgbClr val="000000"/>
                </a:solidFill>
              </a:rPr>
              <a:t>La población del Distrito D es de 85,000 habitantes.</a:t>
            </a:r>
            <a:endParaRPr lang="es-ES" dirty="0"/>
          </a:p>
        </p:txBody>
      </p:sp>
      <p:sp>
        <p:nvSpPr>
          <p:cNvPr id="2" name="Title 1">
            <a:extLst>
              <a:ext uri="{FF2B5EF4-FFF2-40B4-BE49-F238E27FC236}">
                <a16:creationId xmlns:a16="http://schemas.microsoft.com/office/drawing/2014/main" id="{E0AB5C5D-F3F9-4CC6-B938-0F144EFDFE5C}"/>
              </a:ext>
            </a:extLst>
          </p:cNvPr>
          <p:cNvSpPr>
            <a:spLocks noGrp="1"/>
          </p:cNvSpPr>
          <p:nvPr>
            <p:ph type="title"/>
          </p:nvPr>
        </p:nvSpPr>
        <p:spPr/>
        <p:txBody>
          <a:bodyPr/>
          <a:lstStyle/>
          <a:p>
            <a:r>
              <a:rPr lang="es-ES" dirty="0">
                <a:effectLst/>
                <a:ea typeface="MS Mincho" panose="02020609040205080304" pitchFamily="49" charset="-128"/>
              </a:rPr>
              <a:t>Parte G: </a:t>
            </a:r>
            <a:r>
              <a:rPr lang="es-ES" dirty="0">
                <a:solidFill>
                  <a:srgbClr val="000000"/>
                </a:solidFill>
                <a:effectLst/>
                <a:ea typeface="MS Mincho" panose="02020609040205080304" pitchFamily="49" charset="-128"/>
              </a:rPr>
              <a:t>Reporte de </a:t>
            </a:r>
            <a:r>
              <a:rPr lang="es-ES" dirty="0">
                <a:effectLst/>
                <a:ea typeface="MS Mincho" panose="02020609040205080304" pitchFamily="49" charset="-128"/>
              </a:rPr>
              <a:t>Resultados </a:t>
            </a:r>
            <a:br>
              <a:rPr lang="es-ES" sz="1800" b="1" kern="0" dirty="0">
                <a:latin typeface="Arial" panose="020B0604020202020204" pitchFamily="34" charset="0"/>
              </a:rPr>
            </a:br>
            <a:endParaRPr lang="es-ES" dirty="0"/>
          </a:p>
        </p:txBody>
      </p:sp>
    </p:spTree>
    <p:extLst>
      <p:ext uri="{BB962C8B-B14F-4D97-AF65-F5344CB8AC3E}">
        <p14:creationId xmlns:p14="http://schemas.microsoft.com/office/powerpoint/2010/main" val="88337435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EEAAF-709A-403E-B04F-DDDE481704E6}"/>
              </a:ext>
            </a:extLst>
          </p:cNvPr>
          <p:cNvSpPr>
            <a:spLocks noGrp="1"/>
          </p:cNvSpPr>
          <p:nvPr>
            <p:ph sz="half" idx="2"/>
          </p:nvPr>
        </p:nvSpPr>
        <p:spPr/>
        <p:txBody>
          <a:bodyPr anchor="ctr"/>
          <a:lstStyle/>
          <a:p>
            <a:pPr marL="0" indent="0">
              <a:spcBef>
                <a:spcPts val="600"/>
              </a:spcBef>
              <a:buClr>
                <a:schemeClr val="tx1"/>
              </a:buClr>
              <a:buNone/>
            </a:pPr>
            <a:r>
              <a:rPr lang="es-ES" dirty="0">
                <a:effectLst/>
                <a:latin typeface="Arial" panose="020B0604020202020204" pitchFamily="34" charset="0"/>
                <a:ea typeface="MS Mincho" panose="02020609040205080304" pitchFamily="49" charset="-128"/>
              </a:rPr>
              <a:t>¿Cuál es su respuesta al </a:t>
            </a:r>
            <a:r>
              <a:rPr lang="es-ES" dirty="0">
                <a:solidFill>
                  <a:srgbClr val="000000"/>
                </a:solidFill>
              </a:rPr>
              <a:t>Jefe Médico del Distrito</a:t>
            </a:r>
            <a:r>
              <a:rPr lang="es-ES" dirty="0">
                <a:effectLst/>
                <a:latin typeface="Arial" panose="020B0604020202020204" pitchFamily="34" charset="0"/>
                <a:ea typeface="MS Mincho" panose="02020609040205080304" pitchFamily="49" charset="-128"/>
              </a:rPr>
              <a:t>?</a:t>
            </a:r>
          </a:p>
        </p:txBody>
      </p:sp>
      <p:sp>
        <p:nvSpPr>
          <p:cNvPr id="2" name="Title 1">
            <a:extLst>
              <a:ext uri="{FF2B5EF4-FFF2-40B4-BE49-F238E27FC236}">
                <a16:creationId xmlns:a16="http://schemas.microsoft.com/office/drawing/2014/main" id="{E0AB5C5D-F3F9-4CC6-B938-0F144EFDFE5C}"/>
              </a:ext>
            </a:extLst>
          </p:cNvPr>
          <p:cNvSpPr>
            <a:spLocks noGrp="1"/>
          </p:cNvSpPr>
          <p:nvPr>
            <p:ph type="title"/>
          </p:nvPr>
        </p:nvSpPr>
        <p:spPr/>
        <p:txBody>
          <a:bodyPr/>
          <a:lstStyle/>
          <a:p>
            <a:r>
              <a:rPr lang="es-ES" dirty="0">
                <a:effectLst/>
                <a:ea typeface="MS Mincho" panose="02020609040205080304" pitchFamily="49" charset="-128"/>
              </a:rPr>
              <a:t>Pregunta 37</a:t>
            </a:r>
            <a:br>
              <a:rPr lang="es-ES" sz="1800" b="1" kern="0" dirty="0">
                <a:latin typeface="Arial" panose="020B0604020202020204" pitchFamily="34" charset="0"/>
              </a:rPr>
            </a:br>
            <a:endParaRPr lang="es-ES" dirty="0"/>
          </a:p>
        </p:txBody>
      </p:sp>
    </p:spTree>
    <p:extLst>
      <p:ext uri="{BB962C8B-B14F-4D97-AF65-F5344CB8AC3E}">
        <p14:creationId xmlns:p14="http://schemas.microsoft.com/office/powerpoint/2010/main" val="278908275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EEAAF-709A-403E-B04F-DDDE481704E6}"/>
              </a:ext>
            </a:extLst>
          </p:cNvPr>
          <p:cNvSpPr>
            <a:spLocks noGrp="1"/>
          </p:cNvSpPr>
          <p:nvPr>
            <p:ph sz="half" idx="2"/>
          </p:nvPr>
        </p:nvSpPr>
        <p:spPr/>
        <p:txBody>
          <a:bodyPr anchor="ctr"/>
          <a:lstStyle/>
          <a:p>
            <a:r>
              <a:rPr lang="es-ES" dirty="0">
                <a:latin typeface="Arial" panose="020B0604020202020204" pitchFamily="34" charset="0"/>
                <a:ea typeface="MS Mincho" panose="02020609040205080304" pitchFamily="49" charset="-128"/>
              </a:rPr>
              <a:t>En noviembre de 2023, la tasa de incidencia de la influenza era de 44 / 85,000 = 52 / 100,000</a:t>
            </a:r>
          </a:p>
          <a:p>
            <a:r>
              <a:rPr lang="es-ES" dirty="0">
                <a:latin typeface="Arial" panose="020B0604020202020204" pitchFamily="34" charset="0"/>
                <a:ea typeface="MS Mincho" panose="02020609040205080304" pitchFamily="49" charset="-128"/>
              </a:rPr>
              <a:t>Tasa de incidencia en 2022 fue de 64 / 100.000 = 54 / 85,000</a:t>
            </a:r>
          </a:p>
          <a:p>
            <a:r>
              <a:rPr lang="es-ES" dirty="0">
                <a:latin typeface="Arial" panose="020B0604020202020204" pitchFamily="34" charset="0"/>
                <a:ea typeface="MS Mincho" panose="02020609040205080304" pitchFamily="49" charset="-128"/>
              </a:rPr>
              <a:t>Si se registran menos de 10 casos de influenza durante el mes de diciembre, la tasa de incidencia para 2023 debería ser inferior a la de 2022.</a:t>
            </a:r>
          </a:p>
          <a:p>
            <a:r>
              <a:rPr lang="es-ES" dirty="0">
                <a:latin typeface="Arial" panose="020B0604020202020204" pitchFamily="34" charset="0"/>
                <a:ea typeface="MS Mincho" panose="02020609040205080304" pitchFamily="49" charset="-128"/>
              </a:rPr>
              <a:t>Dado que en el país Z se registran menos casos de influenza durante los meses de invierno (~noviembre a febrero), es probable que la tasa de incidencia de la influenza en 2023 sea inferior a la de 2022.</a:t>
            </a:r>
            <a:endParaRPr lang="es-ES" dirty="0">
              <a:effectLst/>
              <a:latin typeface="Arial" panose="020B0604020202020204" pitchFamily="34" charset="0"/>
              <a:ea typeface="MS Mincho" panose="02020609040205080304" pitchFamily="49" charset="-128"/>
            </a:endParaRPr>
          </a:p>
        </p:txBody>
      </p:sp>
      <p:sp>
        <p:nvSpPr>
          <p:cNvPr id="2" name="Title 1">
            <a:extLst>
              <a:ext uri="{FF2B5EF4-FFF2-40B4-BE49-F238E27FC236}">
                <a16:creationId xmlns:a16="http://schemas.microsoft.com/office/drawing/2014/main" id="{E0AB5C5D-F3F9-4CC6-B938-0F144EFDFE5C}"/>
              </a:ext>
            </a:extLst>
          </p:cNvPr>
          <p:cNvSpPr>
            <a:spLocks noGrp="1"/>
          </p:cNvSpPr>
          <p:nvPr>
            <p:ph type="title"/>
          </p:nvPr>
        </p:nvSpPr>
        <p:spPr/>
        <p:txBody>
          <a:bodyPr/>
          <a:lstStyle/>
          <a:p>
            <a:r>
              <a:rPr lang="es-ES" dirty="0">
                <a:effectLst/>
                <a:ea typeface="MS Mincho" panose="02020609040205080304" pitchFamily="49" charset="-128"/>
              </a:rPr>
              <a:t>Pregunta 37: Respuesta</a:t>
            </a:r>
            <a:br>
              <a:rPr lang="es-ES" sz="1800" b="1" kern="0" dirty="0">
                <a:latin typeface="Arial" panose="020B0604020202020204" pitchFamily="34" charset="0"/>
              </a:rPr>
            </a:br>
            <a:endParaRPr lang="es-ES" dirty="0"/>
          </a:p>
        </p:txBody>
      </p:sp>
    </p:spTree>
    <p:extLst>
      <p:ext uri="{BB962C8B-B14F-4D97-AF65-F5344CB8AC3E}">
        <p14:creationId xmlns:p14="http://schemas.microsoft.com/office/powerpoint/2010/main" val="112061417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9D2910-D758-4F83-B4B1-2A34C491945A}"/>
              </a:ext>
            </a:extLst>
          </p:cNvPr>
          <p:cNvSpPr>
            <a:spLocks noGrp="1"/>
          </p:cNvSpPr>
          <p:nvPr>
            <p:ph sz="half" idx="2"/>
          </p:nvPr>
        </p:nvSpPr>
        <p:spPr/>
        <p:txBody>
          <a:bodyPr anchor="ctr"/>
          <a:lstStyle/>
          <a:p>
            <a:pPr marL="0" indent="0">
              <a:spcBef>
                <a:spcPts val="600"/>
              </a:spcBef>
              <a:buNone/>
            </a:pPr>
            <a:r>
              <a:rPr lang="es-ES" dirty="0">
                <a:latin typeface="Arial" panose="020B0604020202020204" pitchFamily="34" charset="0"/>
                <a:ea typeface="Yu Mincho" panose="02020400000000000000" pitchFamily="18" charset="-128"/>
              </a:rPr>
              <a:t>Tras algunas preguntas más, el JMD les agradeció a usted y a su supervisor su tiempo y su duro trabajo. El JMD se alegró de saber que la vigilancia de la influenza iba bien en el distrito.</a:t>
            </a:r>
          </a:p>
          <a:p>
            <a:pPr marL="0" indent="0">
              <a:spcBef>
                <a:spcPts val="600"/>
              </a:spcBef>
              <a:buNone/>
            </a:pPr>
            <a:endParaRPr lang="es-ES" dirty="0">
              <a:latin typeface="Arial" panose="020B0604020202020204" pitchFamily="34" charset="0"/>
              <a:ea typeface="MS Mincho" panose="02020609040205080304" pitchFamily="49" charset="-128"/>
            </a:endParaRPr>
          </a:p>
          <a:p>
            <a:pPr marL="0" indent="0">
              <a:spcBef>
                <a:spcPts val="600"/>
              </a:spcBef>
              <a:buNone/>
            </a:pPr>
            <a:r>
              <a:rPr lang="es-ES" dirty="0">
                <a:latin typeface="Arial" panose="020B0604020202020204" pitchFamily="34" charset="0"/>
                <a:ea typeface="Yu Mincho" panose="02020400000000000000" pitchFamily="18" charset="-128"/>
              </a:rPr>
              <a:t>El JMD tenía previsto reunirse con el gobernador a finales de semana para hablar de las prioridades sanitarias y de financiación, y aseguró al equipo de vigilancia que pediría al gobernador que siguiera apoyando los esfuerzos de control de </a:t>
            </a:r>
            <a:br>
              <a:rPr lang="es-ES" dirty="0">
                <a:latin typeface="Arial" panose="020B0604020202020204" pitchFamily="34" charset="0"/>
                <a:ea typeface="Yu Mincho" panose="02020400000000000000" pitchFamily="18" charset="-128"/>
              </a:rPr>
            </a:br>
            <a:r>
              <a:rPr lang="es-ES" dirty="0">
                <a:latin typeface="Arial" panose="020B0604020202020204" pitchFamily="34" charset="0"/>
                <a:ea typeface="Yu Mincho" panose="02020400000000000000" pitchFamily="18" charset="-128"/>
              </a:rPr>
              <a:t>la influenza.</a:t>
            </a:r>
          </a:p>
        </p:txBody>
      </p:sp>
      <p:sp>
        <p:nvSpPr>
          <p:cNvPr id="2" name="Title 1">
            <a:extLst>
              <a:ext uri="{FF2B5EF4-FFF2-40B4-BE49-F238E27FC236}">
                <a16:creationId xmlns:a16="http://schemas.microsoft.com/office/drawing/2014/main" id="{C222EFA7-F472-4A0F-867D-1214EF5DA894}"/>
              </a:ext>
            </a:extLst>
          </p:cNvPr>
          <p:cNvSpPr>
            <a:spLocks noGrp="1"/>
          </p:cNvSpPr>
          <p:nvPr>
            <p:ph type="title"/>
          </p:nvPr>
        </p:nvSpPr>
        <p:spPr/>
        <p:txBody>
          <a:bodyPr/>
          <a:lstStyle/>
          <a:p>
            <a:r>
              <a:rPr lang="es-ES" kern="0" dirty="0">
                <a:effectLst/>
              </a:rPr>
              <a:t>Parte H: Epílogo (1/2)</a:t>
            </a:r>
            <a:endParaRPr lang="es-ES" dirty="0"/>
          </a:p>
        </p:txBody>
      </p:sp>
    </p:spTree>
    <p:extLst>
      <p:ext uri="{BB962C8B-B14F-4D97-AF65-F5344CB8AC3E}">
        <p14:creationId xmlns:p14="http://schemas.microsoft.com/office/powerpoint/2010/main" val="107136769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9D2910-D758-4F83-B4B1-2A34C491945A}"/>
              </a:ext>
            </a:extLst>
          </p:cNvPr>
          <p:cNvSpPr>
            <a:spLocks noGrp="1"/>
          </p:cNvSpPr>
          <p:nvPr>
            <p:ph sz="half" idx="2"/>
          </p:nvPr>
        </p:nvSpPr>
        <p:spPr/>
        <p:txBody>
          <a:bodyPr anchor="ctr"/>
          <a:lstStyle/>
          <a:p>
            <a:pPr marL="0" indent="0">
              <a:spcBef>
                <a:spcPts val="600"/>
              </a:spcBef>
              <a:buNone/>
            </a:pPr>
            <a:r>
              <a:rPr lang="es-ES" dirty="0">
                <a:latin typeface="Arial" panose="020B0604020202020204" pitchFamily="34" charset="0"/>
                <a:ea typeface="Yu Mincho" panose="02020400000000000000" pitchFamily="18" charset="-128"/>
              </a:rPr>
              <a:t>El responsable de vigilancia veterinaria del distrito discutió sus conclusiones con el responsable regional de veterinaria y propuso la continuación de las campañas de vacunación contra la influenza aviar.</a:t>
            </a:r>
            <a:endParaRPr lang="es-ES" dirty="0">
              <a:latin typeface="Arial" panose="020B0604020202020204" pitchFamily="34" charset="0"/>
              <a:ea typeface="MS Mincho" panose="02020609040205080304" pitchFamily="49" charset="-128"/>
            </a:endParaRPr>
          </a:p>
        </p:txBody>
      </p:sp>
      <p:sp>
        <p:nvSpPr>
          <p:cNvPr id="2" name="Title 1">
            <a:extLst>
              <a:ext uri="{FF2B5EF4-FFF2-40B4-BE49-F238E27FC236}">
                <a16:creationId xmlns:a16="http://schemas.microsoft.com/office/drawing/2014/main" id="{C222EFA7-F472-4A0F-867D-1214EF5DA894}"/>
              </a:ext>
            </a:extLst>
          </p:cNvPr>
          <p:cNvSpPr>
            <a:spLocks noGrp="1"/>
          </p:cNvSpPr>
          <p:nvPr>
            <p:ph type="title"/>
          </p:nvPr>
        </p:nvSpPr>
        <p:spPr/>
        <p:txBody>
          <a:bodyPr/>
          <a:lstStyle/>
          <a:p>
            <a:r>
              <a:rPr lang="es-ES" kern="0" dirty="0">
                <a:effectLst/>
              </a:rPr>
              <a:t>Parte H: Epílogo (2/2)</a:t>
            </a:r>
            <a:endParaRPr lang="es-ES" dirty="0"/>
          </a:p>
        </p:txBody>
      </p:sp>
    </p:spTree>
    <p:extLst>
      <p:ext uri="{BB962C8B-B14F-4D97-AF65-F5344CB8AC3E}">
        <p14:creationId xmlns:p14="http://schemas.microsoft.com/office/powerpoint/2010/main" val="42652823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27A1A3F6-C867-9916-A5EA-031D42B0F55C}"/>
              </a:ext>
            </a:extLst>
          </p:cNvPr>
          <p:cNvSpPr txBox="1">
            <a:spLocks/>
          </p:cNvSpPr>
          <p:nvPr/>
        </p:nvSpPr>
        <p:spPr>
          <a:xfrm>
            <a:off x="838200" y="1478857"/>
            <a:ext cx="10515600" cy="4639309"/>
          </a:xfrm>
          <a:prstGeom prst="rect">
            <a:avLst/>
          </a:prstGeom>
        </p:spPr>
        <p:txBody>
          <a:bodyPr lIns="91440" tIns="45720" rIns="91440" bIns="45720" anchor="t"/>
          <a:lstStyle>
            <a:lvl1pPr marL="228600" indent="-228600" algn="l" defTabSz="914400" rtl="0" eaLnBrk="1" latinLnBrk="0" hangingPunct="1">
              <a:lnSpc>
                <a:spcPct val="100000"/>
              </a:lnSpc>
              <a:spcBef>
                <a:spcPts val="500"/>
              </a:spcBef>
              <a:spcAft>
                <a:spcPts val="5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500"/>
              </a:spcAft>
              <a:buClr>
                <a:srgbClr val="109648"/>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100000"/>
              </a:lnSpc>
              <a:spcBef>
                <a:spcPts val="500"/>
              </a:spcBef>
              <a:spcAft>
                <a:spcPts val="500"/>
              </a:spcAft>
              <a:buClr>
                <a:srgbClr val="109648"/>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Aft>
                <a:spcPts val="0"/>
              </a:spcAft>
              <a:buClr>
                <a:schemeClr val="tx1"/>
              </a:buClr>
            </a:pPr>
            <a:r>
              <a:rPr lang="es-ES" dirty="0">
                <a:solidFill>
                  <a:srgbClr val="000000"/>
                </a:solidFill>
              </a:rPr>
              <a:t>Enumerar y describir las etapas del ciclo de vigilancia </a:t>
            </a:r>
          </a:p>
          <a:p>
            <a:pPr marL="457200" indent="-457200">
              <a:spcAft>
                <a:spcPts val="0"/>
              </a:spcAft>
              <a:buClr>
                <a:schemeClr val="tx1"/>
              </a:buClr>
            </a:pPr>
            <a:r>
              <a:rPr lang="es-ES" dirty="0">
                <a:solidFill>
                  <a:srgbClr val="000000"/>
                </a:solidFill>
              </a:rPr>
              <a:t>Describir la finalidad y el uso de los datos de vigilancia local</a:t>
            </a:r>
          </a:p>
          <a:p>
            <a:pPr marL="457200" indent="-457200">
              <a:spcAft>
                <a:spcPts val="0"/>
              </a:spcAft>
              <a:buClr>
                <a:schemeClr val="tx1"/>
              </a:buClr>
            </a:pPr>
            <a:r>
              <a:rPr lang="es-ES" dirty="0"/>
              <a:t>Comparar los datos de vigilancia humana y aviar</a:t>
            </a:r>
          </a:p>
          <a:p>
            <a:pPr marL="457200" indent="-457200">
              <a:spcAft>
                <a:spcPts val="0"/>
              </a:spcAft>
              <a:buClr>
                <a:schemeClr val="tx1"/>
              </a:buClr>
            </a:pPr>
            <a:r>
              <a:rPr lang="es-ES" dirty="0">
                <a:solidFill>
                  <a:srgbClr val="000000"/>
                </a:solidFill>
              </a:rPr>
              <a:t>Completar un formulario de reporte de caso de vigilancia</a:t>
            </a:r>
          </a:p>
          <a:p>
            <a:pPr marL="457200" indent="-457200">
              <a:spcAft>
                <a:spcPts val="0"/>
              </a:spcAft>
              <a:buClr>
                <a:schemeClr val="tx1"/>
              </a:buClr>
            </a:pPr>
            <a:r>
              <a:rPr lang="es-ES" dirty="0">
                <a:solidFill>
                  <a:srgbClr val="000000"/>
                </a:solidFill>
              </a:rPr>
              <a:t>Calcular e interpretar las tasas de incidencia y de letalidad</a:t>
            </a:r>
          </a:p>
          <a:p>
            <a:pPr marL="457200" indent="-457200">
              <a:spcAft>
                <a:spcPts val="0"/>
              </a:spcAft>
              <a:buClr>
                <a:schemeClr val="tx1"/>
              </a:buClr>
            </a:pPr>
            <a:r>
              <a:rPr lang="es-ES" dirty="0">
                <a:solidFill>
                  <a:srgbClr val="000000"/>
                </a:solidFill>
              </a:rPr>
              <a:t>Identificar y corregir errores en los datos</a:t>
            </a:r>
          </a:p>
          <a:p>
            <a:pPr marL="457200" indent="-457200">
              <a:spcAft>
                <a:spcPts val="0"/>
              </a:spcAft>
              <a:buClr>
                <a:schemeClr val="tx1"/>
              </a:buClr>
            </a:pPr>
            <a:r>
              <a:rPr lang="es-ES" dirty="0">
                <a:solidFill>
                  <a:srgbClr val="000000"/>
                </a:solidFill>
              </a:rPr>
              <a:t>Resumir e interpretar los datos de vigilancia por persona, lugar y tiempo utilizando tasas, tablas y gráficos</a:t>
            </a:r>
          </a:p>
          <a:p>
            <a:pPr marL="457200" indent="-457200">
              <a:spcAft>
                <a:spcPts val="0"/>
              </a:spcAft>
              <a:buClr>
                <a:schemeClr val="tx1"/>
              </a:buClr>
            </a:pPr>
            <a:r>
              <a:rPr lang="es-ES">
                <a:solidFill>
                  <a:srgbClr val="000000"/>
                </a:solidFill>
              </a:rPr>
              <a:t>Determinar cómo puede aplicarse el enfoque de Una Sola Salud al fortalecimiento de los sistemas de vigilancia y cómo pueden contribuir los distintos sectores a la vigilancia</a:t>
            </a:r>
            <a:endParaRPr lang="es-ES" dirty="0">
              <a:solidFill>
                <a:srgbClr val="000000"/>
              </a:solidFill>
            </a:endParaRPr>
          </a:p>
        </p:txBody>
      </p:sp>
      <p:sp>
        <p:nvSpPr>
          <p:cNvPr id="11" name="Title 7">
            <a:extLst>
              <a:ext uri="{FF2B5EF4-FFF2-40B4-BE49-F238E27FC236}">
                <a16:creationId xmlns:a16="http://schemas.microsoft.com/office/drawing/2014/main" id="{529D9149-EEA2-5A4F-23AC-F6B38F90337A}"/>
              </a:ext>
            </a:extLst>
          </p:cNvPr>
          <p:cNvSpPr txBox="1">
            <a:spLocks/>
          </p:cNvSpPr>
          <p:nvPr/>
        </p:nvSpPr>
        <p:spPr>
          <a:xfrm>
            <a:off x="838200" y="0"/>
            <a:ext cx="9752215" cy="12573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Estudio de caso sobre la influenza aviar </a:t>
            </a:r>
            <a:br>
              <a:rPr lang="es-ES" dirty="0"/>
            </a:br>
            <a:r>
              <a:rPr lang="es-ES" dirty="0"/>
              <a:t>objetivos de aprendizaje</a:t>
            </a:r>
          </a:p>
        </p:txBody>
      </p:sp>
    </p:spTree>
    <p:extLst>
      <p:ext uri="{BB962C8B-B14F-4D97-AF65-F5344CB8AC3E}">
        <p14:creationId xmlns:p14="http://schemas.microsoft.com/office/powerpoint/2010/main" val="3896768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n-US" dirty="0"/>
              <a:t>Parte A: Revisión de los datos </a:t>
            </a:r>
            <a:r>
              <a:rPr lang="en-US" dirty="0" err="1"/>
              <a:t>sobre</a:t>
            </a:r>
            <a:r>
              <a:rPr lang="en-US" dirty="0"/>
              <a:t> </a:t>
            </a:r>
            <a:br>
              <a:rPr lang="en-US" dirty="0"/>
            </a:br>
            <a:r>
              <a:rPr lang="en-US" dirty="0"/>
              <a:t>la influenza (1/2)</a:t>
            </a:r>
          </a:p>
        </p:txBody>
      </p:sp>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GT" noProof="0" dirty="0">
                <a:latin typeface="Arial" panose="020B0604020202020204" pitchFamily="34" charset="0"/>
                <a:ea typeface="MS Mincho" panose="02020609040205080304" pitchFamily="49" charset="-128"/>
              </a:rPr>
              <a:t>Dado que la influenza ha sido uno de los principales temas de su trabajo y que está especialmente interesado en las enfermedades zoonóticas, usted decide revisar la ficha informativa sobre la influenza aviar del país Z.</a:t>
            </a:r>
          </a:p>
          <a:p>
            <a:pPr marL="0" indent="0">
              <a:spcBef>
                <a:spcPts val="0"/>
              </a:spcBef>
              <a:buNone/>
            </a:pPr>
            <a:endParaRPr lang="es-GT" sz="2800" i="1" noProof="0" dirty="0">
              <a:latin typeface="Arial" panose="020B0604020202020204" pitchFamily="34" charset="0"/>
              <a:ea typeface="MS Mincho" panose="02020609040205080304" pitchFamily="49" charset="-128"/>
            </a:endParaRPr>
          </a:p>
          <a:p>
            <a:pPr marL="0" indent="0">
              <a:spcBef>
                <a:spcPts val="0"/>
              </a:spcBef>
              <a:buNone/>
            </a:pPr>
            <a:r>
              <a:rPr lang="es-GT" sz="2800" noProof="0" dirty="0">
                <a:solidFill>
                  <a:srgbClr val="109648"/>
                </a:solidFill>
                <a:latin typeface="Arial" panose="020B0604020202020204" pitchFamily="34" charset="0"/>
                <a:ea typeface="MS Mincho" panose="02020609040205080304" pitchFamily="49" charset="-128"/>
              </a:rPr>
              <a:t>Consulte el cuaderno del participante para repasar la hoja informativa. </a:t>
            </a:r>
            <a:endParaRPr lang="es-GT" sz="2800" noProof="0" dirty="0">
              <a:solidFill>
                <a:srgbClr val="109648"/>
              </a:solidFill>
            </a:endParaRPr>
          </a:p>
        </p:txBody>
      </p:sp>
    </p:spTree>
    <p:extLst>
      <p:ext uri="{BB962C8B-B14F-4D97-AF65-F5344CB8AC3E}">
        <p14:creationId xmlns:p14="http://schemas.microsoft.com/office/powerpoint/2010/main" val="1674121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GT" noProof="0" dirty="0"/>
              <a:t>Parte A: Revisión de los datos sobre </a:t>
            </a:r>
            <a:br>
              <a:rPr lang="es-GT" noProof="0" dirty="0"/>
            </a:br>
            <a:r>
              <a:rPr lang="es-GT" noProof="0" dirty="0"/>
              <a:t>la influenza (2/2)</a:t>
            </a:r>
          </a:p>
        </p:txBody>
      </p:sp>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a:xfrm>
            <a:off x="838200" y="1655129"/>
            <a:ext cx="10515600" cy="4639309"/>
          </a:xfrm>
        </p:spPr>
        <p:txBody>
          <a:bodyPr anchor="ctr"/>
          <a:lstStyle/>
          <a:p>
            <a:pPr marL="0" indent="0">
              <a:spcBef>
                <a:spcPts val="1200"/>
              </a:spcBef>
              <a:spcAft>
                <a:spcPts val="1800"/>
              </a:spcAft>
              <a:buNone/>
            </a:pPr>
            <a:r>
              <a:rPr lang="en-US" sz="2600" dirty="0">
                <a:latin typeface="Arial" panose="020B0604020202020204" pitchFamily="34" charset="0"/>
                <a:ea typeface="MS Mincho" panose="02020609040205080304" pitchFamily="49" charset="-128"/>
              </a:rPr>
              <a:t>El país Z es un importante productor de carne de aves de corral y se ha esforzado por mejorar la vigilancia de la influenza aviar a lo largo del tiempo. </a:t>
            </a:r>
          </a:p>
          <a:p>
            <a:pPr marL="0" indent="0">
              <a:spcBef>
                <a:spcPts val="0"/>
              </a:spcBef>
              <a:buNone/>
            </a:pPr>
            <a:r>
              <a:rPr lang="en-US" sz="2600" dirty="0">
                <a:latin typeface="Arial" panose="020B0604020202020204" pitchFamily="34" charset="0"/>
                <a:ea typeface="MS Mincho" panose="02020609040205080304" pitchFamily="49" charset="-128"/>
              </a:rPr>
              <a:t>Históricamente, el país Z ha experimentado brotes de influenza aviar en granjas avícolas de varios distritos. </a:t>
            </a:r>
            <a:r>
              <a:rPr lang="en-US" sz="2600" dirty="0">
                <a:effectLst/>
                <a:latin typeface="Arial" panose="020B0604020202020204" pitchFamily="34" charset="0"/>
                <a:ea typeface="Arial" panose="020B0604020202020204" pitchFamily="34" charset="0"/>
              </a:rPr>
              <a:t>Históricamente, los casos de influenza aviar en seres humanos han sido poco frecuentes y han causado una enfermedad leve y autolimitada en los trabajadores avícolas. Sin embargo, debido a la concentración de granjas avícolas a lo largo de las rutas migratorias de las aves silvestres, siempre hay preocupación por la introducción y propagación de nuevos virus de la influenza en las aves de corral y las personas. También se registran niveles variables de virus de la influenza en humanos cada año.</a:t>
            </a:r>
            <a:endParaRPr lang="en-US" sz="2600" i="1" dirty="0"/>
          </a:p>
        </p:txBody>
      </p:sp>
    </p:spTree>
    <p:extLst>
      <p:ext uri="{BB962C8B-B14F-4D97-AF65-F5344CB8AC3E}">
        <p14:creationId xmlns:p14="http://schemas.microsoft.com/office/powerpoint/2010/main" val="3009458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0EBF650-E2F6-84F1-F898-7AA3DD487637}"/>
              </a:ext>
            </a:extLst>
          </p:cNvPr>
          <p:cNvGraphicFramePr/>
          <p:nvPr>
            <p:extLst>
              <p:ext uri="{D42A27DB-BD31-4B8C-83A1-F6EECF244321}">
                <p14:modId xmlns:p14="http://schemas.microsoft.com/office/powerpoint/2010/main" val="2639006362"/>
              </p:ext>
            </p:extLst>
          </p:nvPr>
        </p:nvGraphicFramePr>
        <p:xfrm>
          <a:off x="546970" y="1402746"/>
          <a:ext cx="11098060" cy="5294937"/>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BEB945BB-A441-4926-2AE5-7CB4E5F9E5BE}"/>
              </a:ext>
            </a:extLst>
          </p:cNvPr>
          <p:cNvSpPr txBox="1">
            <a:spLocks/>
          </p:cNvSpPr>
          <p:nvPr/>
        </p:nvSpPr>
        <p:spPr>
          <a:xfrm>
            <a:off x="838199" y="325668"/>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dirty="0"/>
              <a:t>Gráfico 1. Incidencia anual (por 100,000 personas) de diagnósticos clínicos de influenza en humanos por provincias, 2019--2024</a:t>
            </a:r>
          </a:p>
        </p:txBody>
      </p:sp>
    </p:spTree>
    <p:extLst>
      <p:ext uri="{BB962C8B-B14F-4D97-AF65-F5344CB8AC3E}">
        <p14:creationId xmlns:p14="http://schemas.microsoft.com/office/powerpoint/2010/main" val="2114631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CF155EE-90F7-0CB0-816D-5BAA2FC76141}"/>
              </a:ext>
            </a:extLst>
          </p:cNvPr>
          <p:cNvGraphicFramePr/>
          <p:nvPr>
            <p:extLst>
              <p:ext uri="{D42A27DB-BD31-4B8C-83A1-F6EECF244321}">
                <p14:modId xmlns:p14="http://schemas.microsoft.com/office/powerpoint/2010/main" val="537441984"/>
              </p:ext>
            </p:extLst>
          </p:nvPr>
        </p:nvGraphicFramePr>
        <p:xfrm>
          <a:off x="575283" y="1407983"/>
          <a:ext cx="11274992" cy="528778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1">
            <a:extLst>
              <a:ext uri="{FF2B5EF4-FFF2-40B4-BE49-F238E27FC236}">
                <a16:creationId xmlns:a16="http://schemas.microsoft.com/office/drawing/2014/main" id="{BC30F55C-84C1-8955-F2B9-AB6BFFC4C600}"/>
              </a:ext>
            </a:extLst>
          </p:cNvPr>
          <p:cNvSpPr txBox="1"/>
          <p:nvPr/>
        </p:nvSpPr>
        <p:spPr>
          <a:xfrm>
            <a:off x="10431099" y="428504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FF0000"/>
                </a:solidFill>
              </a:rPr>
              <a:t>Provincia B</a:t>
            </a:r>
          </a:p>
        </p:txBody>
      </p:sp>
      <p:sp>
        <p:nvSpPr>
          <p:cNvPr id="4" name="TextBox 1">
            <a:extLst>
              <a:ext uri="{FF2B5EF4-FFF2-40B4-BE49-F238E27FC236}">
                <a16:creationId xmlns:a16="http://schemas.microsoft.com/office/drawing/2014/main" id="{B4AFD084-2879-27A4-74F3-77DF4F1B3746}"/>
              </a:ext>
            </a:extLst>
          </p:cNvPr>
          <p:cNvSpPr txBox="1"/>
          <p:nvPr/>
        </p:nvSpPr>
        <p:spPr>
          <a:xfrm>
            <a:off x="10419065" y="5279891"/>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7030A0"/>
                </a:solidFill>
              </a:rPr>
              <a:t>Provincia D</a:t>
            </a:r>
          </a:p>
        </p:txBody>
      </p:sp>
      <p:sp>
        <p:nvSpPr>
          <p:cNvPr id="5" name="TextBox 1">
            <a:extLst>
              <a:ext uri="{FF2B5EF4-FFF2-40B4-BE49-F238E27FC236}">
                <a16:creationId xmlns:a16="http://schemas.microsoft.com/office/drawing/2014/main" id="{AD219A66-D519-5C0D-193F-4AB37EF52848}"/>
              </a:ext>
            </a:extLst>
          </p:cNvPr>
          <p:cNvSpPr txBox="1"/>
          <p:nvPr/>
        </p:nvSpPr>
        <p:spPr>
          <a:xfrm>
            <a:off x="10405942" y="475613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00953A"/>
                </a:solidFill>
              </a:rPr>
              <a:t>Provincia C</a:t>
            </a:r>
          </a:p>
        </p:txBody>
      </p:sp>
      <p:sp>
        <p:nvSpPr>
          <p:cNvPr id="7" name="TextBox 1">
            <a:extLst>
              <a:ext uri="{FF2B5EF4-FFF2-40B4-BE49-F238E27FC236}">
                <a16:creationId xmlns:a16="http://schemas.microsoft.com/office/drawing/2014/main" id="{B68ADED6-64E3-E637-6670-248A54522A36}"/>
              </a:ext>
            </a:extLst>
          </p:cNvPr>
          <p:cNvSpPr txBox="1"/>
          <p:nvPr/>
        </p:nvSpPr>
        <p:spPr>
          <a:xfrm>
            <a:off x="10419066" y="543588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C00000"/>
                </a:solidFill>
              </a:rPr>
              <a:t>Provincia F</a:t>
            </a:r>
          </a:p>
        </p:txBody>
      </p:sp>
      <p:sp>
        <p:nvSpPr>
          <p:cNvPr id="8" name="TextBox 1">
            <a:extLst>
              <a:ext uri="{FF2B5EF4-FFF2-40B4-BE49-F238E27FC236}">
                <a16:creationId xmlns:a16="http://schemas.microsoft.com/office/drawing/2014/main" id="{43E6F691-CB08-F99D-37DC-AEBFE7AD31D3}"/>
              </a:ext>
            </a:extLst>
          </p:cNvPr>
          <p:cNvSpPr txBox="1"/>
          <p:nvPr/>
        </p:nvSpPr>
        <p:spPr>
          <a:xfrm>
            <a:off x="10401486" y="5612024"/>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t>Provincia A</a:t>
            </a:r>
          </a:p>
        </p:txBody>
      </p:sp>
      <p:sp>
        <p:nvSpPr>
          <p:cNvPr id="9" name="TextBox 1">
            <a:extLst>
              <a:ext uri="{FF2B5EF4-FFF2-40B4-BE49-F238E27FC236}">
                <a16:creationId xmlns:a16="http://schemas.microsoft.com/office/drawing/2014/main" id="{B1F15755-7B30-61D6-A4ED-004B51F393C2}"/>
              </a:ext>
            </a:extLst>
          </p:cNvPr>
          <p:cNvSpPr txBox="1"/>
          <p:nvPr/>
        </p:nvSpPr>
        <p:spPr>
          <a:xfrm>
            <a:off x="10405941" y="5006139"/>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6699FF"/>
                </a:solidFill>
              </a:rPr>
              <a:t>Provincia G</a:t>
            </a:r>
          </a:p>
        </p:txBody>
      </p:sp>
      <p:sp>
        <p:nvSpPr>
          <p:cNvPr id="10" name="TextBox 1">
            <a:extLst>
              <a:ext uri="{FF2B5EF4-FFF2-40B4-BE49-F238E27FC236}">
                <a16:creationId xmlns:a16="http://schemas.microsoft.com/office/drawing/2014/main" id="{E5BE64D9-39E5-26B3-65D7-0D242E13D796}"/>
              </a:ext>
            </a:extLst>
          </p:cNvPr>
          <p:cNvSpPr txBox="1"/>
          <p:nvPr/>
        </p:nvSpPr>
        <p:spPr>
          <a:xfrm>
            <a:off x="10431099" y="3903421"/>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3C16FA"/>
                </a:solidFill>
              </a:rPr>
              <a:t>Provincia E</a:t>
            </a:r>
          </a:p>
        </p:txBody>
      </p:sp>
      <p:sp>
        <p:nvSpPr>
          <p:cNvPr id="11" name="Title 1">
            <a:extLst>
              <a:ext uri="{FF2B5EF4-FFF2-40B4-BE49-F238E27FC236}">
                <a16:creationId xmlns:a16="http://schemas.microsoft.com/office/drawing/2014/main" id="{2F51B7B9-6C54-0098-05F9-A74AE0B24E7A}"/>
              </a:ext>
            </a:extLst>
          </p:cNvPr>
          <p:cNvSpPr txBox="1">
            <a:spLocks/>
          </p:cNvSpPr>
          <p:nvPr/>
        </p:nvSpPr>
        <p:spPr>
          <a:xfrm>
            <a:off x="575283" y="325668"/>
            <a:ext cx="11036478"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dirty="0"/>
              <a:t>Gráfico 2. Incidencia anual (por 100,000 pollos) de diagnósticos clínicos de influenza aviar en aves de corral por provincia, 2019--2024 </a:t>
            </a:r>
          </a:p>
        </p:txBody>
      </p:sp>
    </p:spTree>
    <p:extLst>
      <p:ext uri="{BB962C8B-B14F-4D97-AF65-F5344CB8AC3E}">
        <p14:creationId xmlns:p14="http://schemas.microsoft.com/office/powerpoint/2010/main" val="2260711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0EBF650-E2F6-84F1-F898-7AA3DD487637}"/>
              </a:ext>
            </a:extLst>
          </p:cNvPr>
          <p:cNvGraphicFramePr/>
          <p:nvPr>
            <p:extLst>
              <p:ext uri="{D42A27DB-BD31-4B8C-83A1-F6EECF244321}">
                <p14:modId xmlns:p14="http://schemas.microsoft.com/office/powerpoint/2010/main" val="3308562542"/>
              </p:ext>
            </p:extLst>
          </p:nvPr>
        </p:nvGraphicFramePr>
        <p:xfrm>
          <a:off x="546970" y="1402746"/>
          <a:ext cx="11098060" cy="5294937"/>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Rounded Corners 2">
            <a:extLst>
              <a:ext uri="{FF2B5EF4-FFF2-40B4-BE49-F238E27FC236}">
                <a16:creationId xmlns:a16="http://schemas.microsoft.com/office/drawing/2014/main" id="{2361C475-672F-0CF3-D597-8E52A57811FE}"/>
              </a:ext>
            </a:extLst>
          </p:cNvPr>
          <p:cNvSpPr/>
          <p:nvPr/>
        </p:nvSpPr>
        <p:spPr>
          <a:xfrm>
            <a:off x="9816230" y="1772804"/>
            <a:ext cx="1441578" cy="320040"/>
          </a:xfrm>
          <a:prstGeom prst="roundRect">
            <a:avLst/>
          </a:prstGeom>
          <a:noFill/>
          <a:ln w="762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758330DF-FB6D-7526-E769-7605446DE724}"/>
              </a:ext>
            </a:extLst>
          </p:cNvPr>
          <p:cNvSpPr txBox="1">
            <a:spLocks/>
          </p:cNvSpPr>
          <p:nvPr/>
        </p:nvSpPr>
        <p:spPr>
          <a:xfrm>
            <a:off x="838199" y="325668"/>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dirty="0"/>
              <a:t>Pregunta 4a: Según el gráfico 1, ¿qué provincia tiene la mayor tasa de incidencia de influenza humana entre 2019 y 2024?</a:t>
            </a:r>
            <a:br>
              <a:rPr lang="es-ES" sz="2800" dirty="0"/>
            </a:br>
            <a:endParaRPr lang="es-ES" sz="2800" dirty="0"/>
          </a:p>
        </p:txBody>
      </p:sp>
    </p:spTree>
    <p:extLst>
      <p:ext uri="{BB962C8B-B14F-4D97-AF65-F5344CB8AC3E}">
        <p14:creationId xmlns:p14="http://schemas.microsoft.com/office/powerpoint/2010/main" val="126628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7333F60-604D-9B83-A471-FE767360C9C9}"/>
              </a:ext>
            </a:extLst>
          </p:cNvPr>
          <p:cNvGraphicFramePr/>
          <p:nvPr>
            <p:extLst>
              <p:ext uri="{D42A27DB-BD31-4B8C-83A1-F6EECF244321}">
                <p14:modId xmlns:p14="http://schemas.microsoft.com/office/powerpoint/2010/main" val="367558607"/>
              </p:ext>
            </p:extLst>
          </p:nvPr>
        </p:nvGraphicFramePr>
        <p:xfrm>
          <a:off x="647620" y="1406152"/>
          <a:ext cx="11036478" cy="531103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a:xfrm>
            <a:off x="838198" y="325668"/>
            <a:ext cx="10845899" cy="800100"/>
          </a:xfrm>
        </p:spPr>
        <p:txBody>
          <a:bodyPr/>
          <a:lstStyle/>
          <a:p>
            <a:r>
              <a:rPr lang="es-ES" sz="2800" dirty="0"/>
              <a:t>Pregunta 4b: Según el gráfico 2, ¿qué provincias pueden haber tenido brotes de influenza aviar entre sus aves de corral de 2019 a 2024?</a:t>
            </a:r>
            <a:br>
              <a:rPr lang="es-ES" sz="2800" dirty="0"/>
            </a:br>
            <a:endParaRPr lang="es-ES" sz="2800" dirty="0"/>
          </a:p>
        </p:txBody>
      </p:sp>
      <p:sp>
        <p:nvSpPr>
          <p:cNvPr id="6" name="Rectangle: Rounded Corners 5">
            <a:extLst>
              <a:ext uri="{FF2B5EF4-FFF2-40B4-BE49-F238E27FC236}">
                <a16:creationId xmlns:a16="http://schemas.microsoft.com/office/drawing/2014/main" id="{9A20DEAC-4329-6BA0-18A2-68CD1813CAB9}"/>
              </a:ext>
            </a:extLst>
          </p:cNvPr>
          <p:cNvSpPr/>
          <p:nvPr/>
        </p:nvSpPr>
        <p:spPr>
          <a:xfrm>
            <a:off x="10506783" y="4271184"/>
            <a:ext cx="1573101" cy="320040"/>
          </a:xfrm>
          <a:prstGeom prst="roundRect">
            <a:avLst/>
          </a:prstGeom>
          <a:noFill/>
          <a:ln w="762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Rectangle: Rounded Corners 6">
            <a:extLst>
              <a:ext uri="{FF2B5EF4-FFF2-40B4-BE49-F238E27FC236}">
                <a16:creationId xmlns:a16="http://schemas.microsoft.com/office/drawing/2014/main" id="{5D3CAED8-A1F7-3DB4-4E30-0B0D472F5437}"/>
              </a:ext>
            </a:extLst>
          </p:cNvPr>
          <p:cNvSpPr/>
          <p:nvPr/>
        </p:nvSpPr>
        <p:spPr>
          <a:xfrm>
            <a:off x="10505094" y="3940247"/>
            <a:ext cx="1573100" cy="320040"/>
          </a:xfrm>
          <a:prstGeom prst="roundRect">
            <a:avLst/>
          </a:prstGeom>
          <a:noFill/>
          <a:ln w="76200">
            <a:solidFill>
              <a:srgbClr val="1096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1">
            <a:extLst>
              <a:ext uri="{FF2B5EF4-FFF2-40B4-BE49-F238E27FC236}">
                <a16:creationId xmlns:a16="http://schemas.microsoft.com/office/drawing/2014/main" id="{4C1F04A7-A3A2-1073-4589-A968217A4DAF}"/>
              </a:ext>
            </a:extLst>
          </p:cNvPr>
          <p:cNvSpPr txBox="1"/>
          <p:nvPr/>
        </p:nvSpPr>
        <p:spPr>
          <a:xfrm>
            <a:off x="10629405" y="428504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rgbClr val="FF0000"/>
                </a:solidFill>
              </a:rPr>
              <a:t>Provincia B</a:t>
            </a:r>
          </a:p>
        </p:txBody>
      </p:sp>
      <p:sp>
        <p:nvSpPr>
          <p:cNvPr id="9" name="TextBox 1">
            <a:extLst>
              <a:ext uri="{FF2B5EF4-FFF2-40B4-BE49-F238E27FC236}">
                <a16:creationId xmlns:a16="http://schemas.microsoft.com/office/drawing/2014/main" id="{CAFA23A0-4918-A819-41A9-E9154B992A39}"/>
              </a:ext>
            </a:extLst>
          </p:cNvPr>
          <p:cNvSpPr txBox="1"/>
          <p:nvPr/>
        </p:nvSpPr>
        <p:spPr>
          <a:xfrm>
            <a:off x="10496184" y="5279891"/>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rgbClr val="7030A0"/>
                </a:solidFill>
              </a:rPr>
              <a:t>Provincia D</a:t>
            </a:r>
          </a:p>
        </p:txBody>
      </p:sp>
      <p:sp>
        <p:nvSpPr>
          <p:cNvPr id="10" name="TextBox 1">
            <a:extLst>
              <a:ext uri="{FF2B5EF4-FFF2-40B4-BE49-F238E27FC236}">
                <a16:creationId xmlns:a16="http://schemas.microsoft.com/office/drawing/2014/main" id="{AA929C65-4C88-4BF6-379C-A293BA7DEBA8}"/>
              </a:ext>
            </a:extLst>
          </p:cNvPr>
          <p:cNvSpPr txBox="1"/>
          <p:nvPr/>
        </p:nvSpPr>
        <p:spPr>
          <a:xfrm>
            <a:off x="10505095" y="475613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00953A"/>
                </a:solidFill>
              </a:rPr>
              <a:t>Provincia C</a:t>
            </a:r>
          </a:p>
        </p:txBody>
      </p:sp>
      <p:sp>
        <p:nvSpPr>
          <p:cNvPr id="11" name="TextBox 1">
            <a:extLst>
              <a:ext uri="{FF2B5EF4-FFF2-40B4-BE49-F238E27FC236}">
                <a16:creationId xmlns:a16="http://schemas.microsoft.com/office/drawing/2014/main" id="{B5CF66D8-F626-BB77-9474-258A15BCC1B5}"/>
              </a:ext>
            </a:extLst>
          </p:cNvPr>
          <p:cNvSpPr txBox="1"/>
          <p:nvPr/>
        </p:nvSpPr>
        <p:spPr>
          <a:xfrm>
            <a:off x="10496185" y="5435887"/>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C00000"/>
                </a:solidFill>
              </a:rPr>
              <a:t>Provincia F</a:t>
            </a:r>
          </a:p>
        </p:txBody>
      </p:sp>
      <p:sp>
        <p:nvSpPr>
          <p:cNvPr id="12" name="TextBox 1">
            <a:extLst>
              <a:ext uri="{FF2B5EF4-FFF2-40B4-BE49-F238E27FC236}">
                <a16:creationId xmlns:a16="http://schemas.microsoft.com/office/drawing/2014/main" id="{5CF9AB86-AEAB-ED70-470E-55754EBDECEB}"/>
              </a:ext>
            </a:extLst>
          </p:cNvPr>
          <p:cNvSpPr txBox="1"/>
          <p:nvPr/>
        </p:nvSpPr>
        <p:spPr>
          <a:xfrm>
            <a:off x="10500639" y="5612024"/>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t>Provincia A</a:t>
            </a:r>
          </a:p>
        </p:txBody>
      </p:sp>
      <p:sp>
        <p:nvSpPr>
          <p:cNvPr id="13" name="TextBox 1">
            <a:extLst>
              <a:ext uri="{FF2B5EF4-FFF2-40B4-BE49-F238E27FC236}">
                <a16:creationId xmlns:a16="http://schemas.microsoft.com/office/drawing/2014/main" id="{EF15F797-D850-0B3D-4E90-3671E9BE7DD8}"/>
              </a:ext>
            </a:extLst>
          </p:cNvPr>
          <p:cNvSpPr txBox="1"/>
          <p:nvPr/>
        </p:nvSpPr>
        <p:spPr>
          <a:xfrm>
            <a:off x="10505094" y="5006139"/>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6699FF"/>
                </a:solidFill>
              </a:rPr>
              <a:t>Provincia G</a:t>
            </a:r>
          </a:p>
        </p:txBody>
      </p:sp>
      <p:sp>
        <p:nvSpPr>
          <p:cNvPr id="14" name="TextBox 1">
            <a:extLst>
              <a:ext uri="{FF2B5EF4-FFF2-40B4-BE49-F238E27FC236}">
                <a16:creationId xmlns:a16="http://schemas.microsoft.com/office/drawing/2014/main" id="{F6AB7E93-6B1F-24A5-C125-78A9BE542D3B}"/>
              </a:ext>
            </a:extLst>
          </p:cNvPr>
          <p:cNvSpPr txBox="1"/>
          <p:nvPr/>
        </p:nvSpPr>
        <p:spPr>
          <a:xfrm>
            <a:off x="10629405" y="3903421"/>
            <a:ext cx="1448789" cy="38001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sz="1600" b="1" dirty="0">
                <a:solidFill>
                  <a:srgbClr val="3C16FA"/>
                </a:solidFill>
              </a:rPr>
              <a:t>Provincia E</a:t>
            </a:r>
          </a:p>
        </p:txBody>
      </p:sp>
    </p:spTree>
    <p:extLst>
      <p:ext uri="{BB962C8B-B14F-4D97-AF65-F5344CB8AC3E}">
        <p14:creationId xmlns:p14="http://schemas.microsoft.com/office/powerpoint/2010/main" val="558655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8"/>
            <a:ext cx="10515600" cy="4448218"/>
          </a:xfrm>
        </p:spPr>
        <p:txBody>
          <a:bodyPr anchor="ctr"/>
          <a:lstStyle/>
          <a:p>
            <a:pPr marL="0" indent="0">
              <a:buClr>
                <a:schemeClr val="tx1"/>
              </a:buClr>
              <a:buNone/>
            </a:pPr>
            <a:r>
              <a:rPr lang="es-GT" noProof="0" dirty="0"/>
              <a:t>Según el gráfico 1, la Provincia E tuvo una tasa de incidencia de influenza relativamente baja todos los años, excepto en 2023. En 2023, la provincia E experimentó un aumento repentino de la tasa de incidencia. </a:t>
            </a:r>
          </a:p>
          <a:p>
            <a:pPr marL="0" indent="0">
              <a:buClr>
                <a:schemeClr val="tx1"/>
              </a:buClr>
              <a:buNone/>
            </a:pPr>
            <a:endParaRPr lang="es-GT" noProof="0" dirty="0"/>
          </a:p>
          <a:p>
            <a:pPr marL="0" indent="0">
              <a:buClr>
                <a:schemeClr val="tx1"/>
              </a:buClr>
              <a:buNone/>
            </a:pPr>
            <a:r>
              <a:rPr lang="es-GT" noProof="0" dirty="0"/>
              <a:t>¿Cuál puede haber sido la causa de este aumento?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5</a:t>
            </a:r>
          </a:p>
        </p:txBody>
      </p:sp>
    </p:spTree>
    <p:extLst>
      <p:ext uri="{BB962C8B-B14F-4D97-AF65-F5344CB8AC3E}">
        <p14:creationId xmlns:p14="http://schemas.microsoft.com/office/powerpoint/2010/main" val="480914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855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lIns="91440" tIns="45720" rIns="91440" bIns="45720" anchor="ctr"/>
          <a:lstStyle/>
          <a:p>
            <a:pPr marL="0" indent="0">
              <a:buNone/>
            </a:pPr>
            <a:r>
              <a:rPr lang="es-ES" dirty="0"/>
              <a:t>La explicación más probable es que en 2023 se produjera un brote de influenza en la provincia E. El hecho de que varias aves de una manada den positivo en las pruebas de influenza aviar se considera un brote.</a:t>
            </a:r>
          </a:p>
          <a:p>
            <a:pPr marL="0" indent="0">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5: Respuesta</a:t>
            </a:r>
          </a:p>
        </p:txBody>
      </p:sp>
    </p:spTree>
    <p:extLst>
      <p:ext uri="{BB962C8B-B14F-4D97-AF65-F5344CB8AC3E}">
        <p14:creationId xmlns:p14="http://schemas.microsoft.com/office/powerpoint/2010/main" val="1461207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8"/>
            <a:ext cx="10208342" cy="4102546"/>
          </a:xfrm>
        </p:spPr>
        <p:txBody>
          <a:bodyPr anchor="ctr"/>
          <a:lstStyle/>
          <a:p>
            <a:pPr marL="0" indent="0">
              <a:buNone/>
            </a:pPr>
            <a:r>
              <a:rPr lang="es-ES" dirty="0"/>
              <a:t>Comparando los gráficos 1 y 2, ¿se produjeron brotes de influenza en las poblaciones avícolas y humanas en los mismos años?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6</a:t>
            </a:r>
          </a:p>
        </p:txBody>
      </p:sp>
    </p:spTree>
    <p:extLst>
      <p:ext uri="{BB962C8B-B14F-4D97-AF65-F5344CB8AC3E}">
        <p14:creationId xmlns:p14="http://schemas.microsoft.com/office/powerpoint/2010/main" val="2923406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1DD7D1-2C95-51EC-E86F-810F87FD9992}"/>
              </a:ext>
            </a:extLst>
          </p:cNvPr>
          <p:cNvPicPr>
            <a:picLocks noChangeAspect="1"/>
          </p:cNvPicPr>
          <p:nvPr/>
        </p:nvPicPr>
        <p:blipFill>
          <a:blip r:embed="rId4"/>
          <a:stretch>
            <a:fillRect/>
          </a:stretch>
        </p:blipFill>
        <p:spPr>
          <a:xfrm>
            <a:off x="545111" y="1385699"/>
            <a:ext cx="11101778" cy="5297883"/>
          </a:xfrm>
          <a:prstGeom prst="rect">
            <a:avLst/>
          </a:prstGeom>
        </p:spPr>
      </p:pic>
      <p:sp>
        <p:nvSpPr>
          <p:cNvPr id="3" name="Title 1">
            <a:extLst>
              <a:ext uri="{FF2B5EF4-FFF2-40B4-BE49-F238E27FC236}">
                <a16:creationId xmlns:a16="http://schemas.microsoft.com/office/drawing/2014/main" id="{CD0DB3CA-9161-9F50-5813-E869348CE7C0}"/>
              </a:ext>
            </a:extLst>
          </p:cNvPr>
          <p:cNvSpPr txBox="1">
            <a:spLocks/>
          </p:cNvSpPr>
          <p:nvPr/>
        </p:nvSpPr>
        <p:spPr>
          <a:xfrm>
            <a:off x="838199" y="325668"/>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err="1"/>
              <a:t>Gráfico</a:t>
            </a:r>
            <a:r>
              <a:rPr lang="en-US" sz="2800" dirty="0"/>
              <a:t> 1. Incidencia (por 100,000) de diagnósticos clínicos de influenza en humanos por provincias, 2019--2024</a:t>
            </a:r>
          </a:p>
        </p:txBody>
      </p:sp>
    </p:spTree>
    <p:extLst>
      <p:ext uri="{BB962C8B-B14F-4D97-AF65-F5344CB8AC3E}">
        <p14:creationId xmlns:p14="http://schemas.microsoft.com/office/powerpoint/2010/main" val="2688618994"/>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CF4488-346C-9F6C-525E-BAF63FEE4D8B}"/>
              </a:ext>
            </a:extLst>
          </p:cNvPr>
          <p:cNvPicPr>
            <a:picLocks noChangeAspect="1"/>
          </p:cNvPicPr>
          <p:nvPr/>
        </p:nvPicPr>
        <p:blipFill>
          <a:blip r:embed="rId3"/>
          <a:stretch>
            <a:fillRect/>
          </a:stretch>
        </p:blipFill>
        <p:spPr>
          <a:xfrm>
            <a:off x="616944" y="1400305"/>
            <a:ext cx="11164067" cy="5316173"/>
          </a:xfrm>
          <a:prstGeom prst="rect">
            <a:avLst/>
          </a:prstGeom>
        </p:spPr>
      </p:pic>
      <p:sp>
        <p:nvSpPr>
          <p:cNvPr id="3" name="Title 1">
            <a:extLst>
              <a:ext uri="{FF2B5EF4-FFF2-40B4-BE49-F238E27FC236}">
                <a16:creationId xmlns:a16="http://schemas.microsoft.com/office/drawing/2014/main" id="{AA0F38B7-045A-3766-B96F-27E41063D5C4}"/>
              </a:ext>
            </a:extLst>
          </p:cNvPr>
          <p:cNvSpPr txBox="1">
            <a:spLocks/>
          </p:cNvSpPr>
          <p:nvPr/>
        </p:nvSpPr>
        <p:spPr>
          <a:xfrm>
            <a:off x="838199" y="325668"/>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dirty="0"/>
              <a:t>Gráfico 2. Incidencia (por 100,000 aves de corral) de diagnósticos clínicos de gripe aviar en aves de corral por provincia, 2019--2024 </a:t>
            </a:r>
          </a:p>
        </p:txBody>
      </p:sp>
    </p:spTree>
    <p:extLst>
      <p:ext uri="{BB962C8B-B14F-4D97-AF65-F5344CB8AC3E}">
        <p14:creationId xmlns:p14="http://schemas.microsoft.com/office/powerpoint/2010/main" val="3867278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40595"/>
            <a:ext cx="10515600" cy="5195075"/>
          </a:xfrm>
        </p:spPr>
        <p:txBody>
          <a:bodyPr anchor="ctr"/>
          <a:lstStyle/>
          <a:p>
            <a:pPr>
              <a:spcBef>
                <a:spcPts val="300"/>
              </a:spcBef>
              <a:spcAft>
                <a:spcPts val="300"/>
              </a:spcAft>
            </a:pPr>
            <a:r>
              <a:rPr lang="es-ES" sz="2600" dirty="0"/>
              <a:t>Sí, en la provincia E en 2023, parece que ha habido tanto brotes de gripe en humanos como brotes de gripe aviar en aves de corral.</a:t>
            </a:r>
          </a:p>
          <a:p>
            <a:pPr marL="225425" marR="0" indent="-225425">
              <a:spcBef>
                <a:spcPts val="300"/>
              </a:spcBef>
              <a:spcAft>
                <a:spcPts val="300"/>
              </a:spcAft>
            </a:pPr>
            <a:r>
              <a:rPr lang="es-ES" sz="2600" dirty="0">
                <a:solidFill>
                  <a:srgbClr val="000000"/>
                </a:solidFill>
                <a:effectLst/>
                <a:ea typeface="Arial" panose="020B0604020202020204" pitchFamily="34" charset="0"/>
              </a:rPr>
              <a:t>Es probable que se trate de una coincidencia y no sugiere necesariamente que los seres humanos se estén infectando de gripe aviar a gran escala. </a:t>
            </a:r>
          </a:p>
          <a:p>
            <a:pPr marL="225425" marR="0" indent="-225425">
              <a:spcBef>
                <a:spcPts val="300"/>
              </a:spcBef>
              <a:spcAft>
                <a:spcPts val="300"/>
              </a:spcAft>
            </a:pPr>
            <a:r>
              <a:rPr lang="es-ES" sz="2600" dirty="0">
                <a:solidFill>
                  <a:srgbClr val="000000"/>
                </a:solidFill>
                <a:effectLst/>
                <a:ea typeface="Arial" panose="020B0604020202020204" pitchFamily="34" charset="0"/>
              </a:rPr>
              <a:t>Debido a las elevadas tasas de letalidad y a la gravedad de la enfermedad observada cuando los seres humanos se infectan con gripe aviar, es probable que la gripe aviar en seres humanos se detecte como un acontecimiento inusual. </a:t>
            </a:r>
          </a:p>
          <a:p>
            <a:pPr marL="225425" marR="0" indent="-225425">
              <a:spcBef>
                <a:spcPts val="300"/>
              </a:spcBef>
              <a:spcAft>
                <a:spcPts val="300"/>
              </a:spcAft>
            </a:pPr>
            <a:r>
              <a:rPr lang="es-ES" sz="2600" dirty="0">
                <a:solidFill>
                  <a:srgbClr val="000000"/>
                </a:solidFill>
                <a:effectLst/>
                <a:ea typeface="Arial" panose="020B0604020202020204" pitchFamily="34" charset="0"/>
              </a:rPr>
              <a:t>Además, como la gripe aviar no se propaga bien entre humanos, no esperaríamos ver brotes importantes de gripe aviar en humanos a menos que hubiera una mutación que potenciara la transmisión de persona a persona.  </a:t>
            </a:r>
            <a:r>
              <a:rPr lang="es-ES" sz="2600" dirty="0">
                <a:effectLst/>
                <a:ea typeface="Arial" panose="020B0604020202020204" pitchFamily="34" charset="0"/>
              </a:rPr>
              <a:t>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6: Respuesta</a:t>
            </a:r>
          </a:p>
        </p:txBody>
      </p:sp>
    </p:spTree>
    <p:extLst>
      <p:ext uri="{BB962C8B-B14F-4D97-AF65-F5344CB8AC3E}">
        <p14:creationId xmlns:p14="http://schemas.microsoft.com/office/powerpoint/2010/main" val="1875604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1CB7C23A-890E-4781-98F5-ECB98B8AF177}"/>
              </a:ext>
            </a:extLst>
          </p:cNvPr>
          <p:cNvGraphicFramePr>
            <a:graphicFrameLocks noGrp="1"/>
          </p:cNvGraphicFramePr>
          <p:nvPr>
            <p:ph sz="half" idx="2"/>
            <p:extLst>
              <p:ext uri="{D42A27DB-BD31-4B8C-83A1-F6EECF244321}">
                <p14:modId xmlns:p14="http://schemas.microsoft.com/office/powerpoint/2010/main" val="3111815452"/>
              </p:ext>
            </p:extLst>
          </p:nvPr>
        </p:nvGraphicFramePr>
        <p:xfrm>
          <a:off x="838200" y="1479550"/>
          <a:ext cx="10515597" cy="4098040"/>
        </p:xfrm>
        <a:graphic>
          <a:graphicData uri="http://schemas.openxmlformats.org/drawingml/2006/table">
            <a:tbl>
              <a:tblPr firstRow="1" firstCol="1" bandRow="1"/>
              <a:tblGrid>
                <a:gridCol w="1354157">
                  <a:extLst>
                    <a:ext uri="{9D8B030D-6E8A-4147-A177-3AD203B41FA5}">
                      <a16:colId xmlns:a16="http://schemas.microsoft.com/office/drawing/2014/main" val="2854089513"/>
                    </a:ext>
                  </a:extLst>
                </a:gridCol>
                <a:gridCol w="1388125">
                  <a:extLst>
                    <a:ext uri="{9D8B030D-6E8A-4147-A177-3AD203B41FA5}">
                      <a16:colId xmlns:a16="http://schemas.microsoft.com/office/drawing/2014/main" val="3699643731"/>
                    </a:ext>
                  </a:extLst>
                </a:gridCol>
                <a:gridCol w="1564395">
                  <a:extLst>
                    <a:ext uri="{9D8B030D-6E8A-4147-A177-3AD203B41FA5}">
                      <a16:colId xmlns:a16="http://schemas.microsoft.com/office/drawing/2014/main" val="4138719795"/>
                    </a:ext>
                  </a:extLst>
                </a:gridCol>
                <a:gridCol w="1806766">
                  <a:extLst>
                    <a:ext uri="{9D8B030D-6E8A-4147-A177-3AD203B41FA5}">
                      <a16:colId xmlns:a16="http://schemas.microsoft.com/office/drawing/2014/main" val="1932979885"/>
                    </a:ext>
                  </a:extLst>
                </a:gridCol>
                <a:gridCol w="1850834">
                  <a:extLst>
                    <a:ext uri="{9D8B030D-6E8A-4147-A177-3AD203B41FA5}">
                      <a16:colId xmlns:a16="http://schemas.microsoft.com/office/drawing/2014/main" val="1775734518"/>
                    </a:ext>
                  </a:extLst>
                </a:gridCol>
                <a:gridCol w="1322024">
                  <a:extLst>
                    <a:ext uri="{9D8B030D-6E8A-4147-A177-3AD203B41FA5}">
                      <a16:colId xmlns:a16="http://schemas.microsoft.com/office/drawing/2014/main" val="2944756011"/>
                    </a:ext>
                  </a:extLst>
                </a:gridCol>
                <a:gridCol w="1229296">
                  <a:extLst>
                    <a:ext uri="{9D8B030D-6E8A-4147-A177-3AD203B41FA5}">
                      <a16:colId xmlns:a16="http://schemas.microsoft.com/office/drawing/2014/main" val="3500353417"/>
                    </a:ext>
                  </a:extLst>
                </a:gridCol>
              </a:tblGrid>
              <a:tr h="1318477">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Provincia</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Número de casos clínicos</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a:solidFill>
                            <a:schemeClr val="tx1"/>
                          </a:solidFill>
                          <a:effectLst/>
                          <a:latin typeface="+mn-lt"/>
                          <a:ea typeface="Arial" panose="020B0604020202020204" pitchFamily="34" charset="0"/>
                        </a:rPr>
                        <a:t>Tasa de </a:t>
                      </a:r>
                      <a:r>
                        <a:rPr lang="en-US" sz="2000" b="1" i="0" dirty="0" err="1">
                          <a:solidFill>
                            <a:schemeClr val="tx1"/>
                          </a:solidFill>
                          <a:effectLst/>
                          <a:latin typeface="+mn-lt"/>
                          <a:ea typeface="Arial" panose="020B0604020202020204" pitchFamily="34" charset="0"/>
                        </a:rPr>
                        <a:t>incidencia</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clínica</a:t>
                      </a:r>
                      <a:r>
                        <a:rPr lang="en-US" sz="2000" b="1" i="0" dirty="0">
                          <a:solidFill>
                            <a:schemeClr val="tx1"/>
                          </a:solidFill>
                          <a:effectLst/>
                          <a:latin typeface="+mn-lt"/>
                          <a:ea typeface="Arial" panose="020B0604020202020204" pitchFamily="34" charset="0"/>
                        </a:rPr>
                        <a:t> </a:t>
                      </a:r>
                    </a:p>
                    <a:p>
                      <a:pPr marL="0" marR="0" algn="ctr">
                        <a:spcBef>
                          <a:spcPts val="0"/>
                        </a:spcBef>
                        <a:spcAft>
                          <a:spcPts val="0"/>
                        </a:spcAft>
                      </a:pPr>
                      <a:r>
                        <a:rPr lang="en-US" sz="2000" b="1" i="0" dirty="0">
                          <a:solidFill>
                            <a:schemeClr val="tx1"/>
                          </a:solidFill>
                          <a:effectLst/>
                          <a:latin typeface="+mn-lt"/>
                          <a:ea typeface="Arial" panose="020B0604020202020204" pitchFamily="34" charset="0"/>
                        </a:rPr>
                        <a:t>(por 100,000</a:t>
                      </a:r>
                      <a:r>
                        <a:rPr lang="en-US" sz="2000"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err="1">
                          <a:solidFill>
                            <a:schemeClr val="tx1"/>
                          </a:solidFill>
                          <a:effectLst/>
                          <a:latin typeface="+mn-lt"/>
                          <a:ea typeface="Arial" panose="020B0604020202020204" pitchFamily="34" charset="0"/>
                        </a:rPr>
                        <a:t>Número</a:t>
                      </a:r>
                      <a:r>
                        <a:rPr lang="en-US" sz="2000" b="1" i="0" dirty="0">
                          <a:solidFill>
                            <a:schemeClr val="tx1"/>
                          </a:solidFill>
                          <a:effectLst/>
                          <a:latin typeface="+mn-lt"/>
                          <a:ea typeface="Arial" panose="020B0604020202020204" pitchFamily="34" charset="0"/>
                        </a:rPr>
                        <a:t> de </a:t>
                      </a:r>
                      <a:r>
                        <a:rPr lang="en-US" sz="2000" b="1" i="0" dirty="0" err="1">
                          <a:solidFill>
                            <a:schemeClr val="tx1"/>
                          </a:solidFill>
                          <a:effectLst/>
                          <a:latin typeface="+mn-lt"/>
                          <a:ea typeface="Arial" panose="020B0604020202020204" pitchFamily="34" charset="0"/>
                        </a:rPr>
                        <a:t>casos</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confirmados</a:t>
                      </a:r>
                      <a:r>
                        <a:rPr lang="en-US" sz="2000" b="1" i="0" dirty="0">
                          <a:solidFill>
                            <a:schemeClr val="tx1"/>
                          </a:solidFill>
                          <a:effectLst/>
                          <a:latin typeface="+mn-lt"/>
                          <a:ea typeface="Arial" panose="020B0604020202020204" pitchFamily="34" charset="0"/>
                        </a:rPr>
                        <a:t> en </a:t>
                      </a:r>
                      <a:r>
                        <a:rPr lang="en-US" sz="2000" b="1" i="0" dirty="0" err="1">
                          <a:solidFill>
                            <a:schemeClr val="tx1"/>
                          </a:solidFill>
                          <a:effectLst/>
                          <a:latin typeface="+mn-lt"/>
                          <a:ea typeface="Arial" panose="020B0604020202020204" pitchFamily="34" charset="0"/>
                        </a:rPr>
                        <a:t>laboratorio</a:t>
                      </a:r>
                      <a:r>
                        <a:rPr lang="en-US" sz="2000" b="1"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err="1">
                          <a:solidFill>
                            <a:schemeClr val="tx1"/>
                          </a:solidFill>
                          <a:effectLst/>
                          <a:latin typeface="+mn-lt"/>
                          <a:ea typeface="Arial" panose="020B0604020202020204" pitchFamily="34" charset="0"/>
                        </a:rPr>
                        <a:t>Incidencia</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confirmada</a:t>
                      </a:r>
                      <a:r>
                        <a:rPr lang="en-US" sz="2000" b="1" i="0" dirty="0">
                          <a:solidFill>
                            <a:schemeClr val="tx1"/>
                          </a:solidFill>
                          <a:effectLst/>
                          <a:latin typeface="+mn-lt"/>
                          <a:ea typeface="Arial" panose="020B0604020202020204" pitchFamily="34" charset="0"/>
                        </a:rPr>
                        <a:t> por </a:t>
                      </a:r>
                      <a:r>
                        <a:rPr lang="en-US" sz="2000" b="1" i="0" dirty="0" err="1">
                          <a:solidFill>
                            <a:schemeClr val="tx1"/>
                          </a:solidFill>
                          <a:effectLst/>
                          <a:latin typeface="+mn-lt"/>
                          <a:ea typeface="Arial" panose="020B0604020202020204" pitchFamily="34" charset="0"/>
                        </a:rPr>
                        <a:t>laboratorio</a:t>
                      </a:r>
                      <a:r>
                        <a:rPr lang="en-US" sz="2000" b="1" i="0" dirty="0">
                          <a:solidFill>
                            <a:schemeClr val="tx1"/>
                          </a:solidFill>
                          <a:effectLst/>
                          <a:latin typeface="+mn-lt"/>
                          <a:ea typeface="Arial" panose="020B0604020202020204" pitchFamily="34" charset="0"/>
                        </a:rPr>
                        <a:t> (por 100,000</a:t>
                      </a:r>
                      <a:r>
                        <a:rPr lang="en-US" sz="2000"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Número de muertes </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Tasa de letalidad (%</a:t>
                      </a:r>
                      <a:r>
                        <a:rPr lang="en-US" sz="2000" i="0">
                          <a:solidFill>
                            <a:schemeClr val="tx1"/>
                          </a:solidFill>
                          <a:effectLst/>
                          <a:latin typeface="+mn-lt"/>
                          <a:ea typeface="Arial" panose="020B0604020202020204" pitchFamily="34" charset="0"/>
                        </a:rPr>
                        <a:t>) </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72192130"/>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A</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3,696</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1,600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35124559"/>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B</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90,832</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2,800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118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0.13</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132550"/>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C</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126,341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1,975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1,388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21.7</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512552610"/>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262,958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2,250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397</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cs typeface="Calibri" panose="020F0502020204030204" pitchFamily="34" charset="0"/>
                        </a:rPr>
                        <a:t>281</a:t>
                      </a:r>
                      <a:endParaRPr lang="en-US" sz="2000" i="0">
                        <a:solidFill>
                          <a:schemeClr val="tx1"/>
                        </a:solidFill>
                        <a:effectLst/>
                        <a:latin typeface="+mn-lt"/>
                        <a:ea typeface="MS Mincho" panose="02020609040205080304" pitchFamily="49"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8978675"/>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E</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87,119</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1,325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49536468"/>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F</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96,348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1,850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1,424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dirty="0">
                          <a:solidFill>
                            <a:schemeClr val="tx1"/>
                          </a:solidFill>
                          <a:effectLst/>
                          <a:latin typeface="+mn-lt"/>
                          <a:ea typeface="Calibri" panose="020F0502020204030204" pitchFamily="34" charset="0"/>
                        </a:rPr>
                        <a:t>27.3</a:t>
                      </a:r>
                      <a:endParaRPr lang="en-US" sz="2000" i="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173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5863276"/>
                  </a:ext>
                </a:extLst>
              </a:tr>
              <a:tr h="32175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G</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42,760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1,475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1,230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0.06</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03616894"/>
                  </a:ext>
                </a:extLst>
              </a:tr>
              <a:tr h="321755">
                <a:tc>
                  <a:txBody>
                    <a:bodyPr/>
                    <a:lstStyle/>
                    <a:p>
                      <a:pPr marL="0" marR="0" algn="ctr">
                        <a:spcBef>
                          <a:spcPts val="0"/>
                        </a:spcBef>
                        <a:spcAft>
                          <a:spcPts val="0"/>
                        </a:spcAft>
                      </a:pPr>
                      <a:r>
                        <a:rPr lang="en-US" sz="2000" i="0">
                          <a:solidFill>
                            <a:schemeClr val="tx1"/>
                          </a:solidFill>
                          <a:effectLst/>
                          <a:latin typeface="+mn-lt"/>
                          <a:ea typeface="Arial" panose="020B0604020202020204" pitchFamily="34" charset="0"/>
                        </a:rPr>
                        <a:t>Total</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0" i="0" dirty="0">
                          <a:solidFill>
                            <a:schemeClr val="tx1"/>
                          </a:solidFill>
                          <a:effectLst/>
                          <a:latin typeface="+mn-lt"/>
                          <a:ea typeface="Arial" panose="020B0604020202020204" pitchFamily="34" charset="0"/>
                        </a:rPr>
                        <a:t>762,653</a:t>
                      </a:r>
                      <a:r>
                        <a:rPr lang="en-US" sz="2000" b="1"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 </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4,439</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1" i="0">
                          <a:solidFill>
                            <a:schemeClr val="tx1"/>
                          </a:solidFill>
                          <a:effectLst/>
                          <a:latin typeface="+mn-lt"/>
                          <a:ea typeface="Calibri" panose="020F0502020204030204" pitchFamily="34" charset="0"/>
                        </a:rPr>
                        <a:t> </a:t>
                      </a:r>
                      <a:endParaRPr lang="en-US" sz="2000" b="1"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0" i="0">
                          <a:solidFill>
                            <a:schemeClr val="tx1"/>
                          </a:solidFill>
                          <a:effectLst/>
                          <a:latin typeface="+mn-lt"/>
                          <a:ea typeface="Calibri" panose="020F0502020204030204" pitchFamily="34" charset="0"/>
                        </a:rPr>
                        <a:t>1,143 </a:t>
                      </a:r>
                      <a:endParaRPr lang="en-US" sz="2000" b="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0" i="0" dirty="0">
                          <a:solidFill>
                            <a:schemeClr val="tx1"/>
                          </a:solidFill>
                          <a:effectLst/>
                          <a:latin typeface="+mn-lt"/>
                          <a:ea typeface="MS Mincho" panose="02020609040205080304" pitchFamily="49" charset="-128"/>
                        </a:rPr>
                        <a:t>0.15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3736577318"/>
                  </a:ext>
                </a:extLst>
              </a:tr>
            </a:tbl>
          </a:graphicData>
        </a:graphic>
      </p:graphicFrame>
      <p:sp>
        <p:nvSpPr>
          <p:cNvPr id="5" name="TextBox 4">
            <a:extLst>
              <a:ext uri="{FF2B5EF4-FFF2-40B4-BE49-F238E27FC236}">
                <a16:creationId xmlns:a16="http://schemas.microsoft.com/office/drawing/2014/main" id="{2BB047A5-E89A-06CA-7826-F4839732EED4}"/>
              </a:ext>
            </a:extLst>
          </p:cNvPr>
          <p:cNvSpPr txBox="1"/>
          <p:nvPr/>
        </p:nvSpPr>
        <p:spPr>
          <a:xfrm>
            <a:off x="784067" y="5828959"/>
            <a:ext cx="10839628" cy="400110"/>
          </a:xfrm>
          <a:prstGeom prst="rect">
            <a:avLst/>
          </a:prstGeom>
          <a:noFill/>
        </p:spPr>
        <p:txBody>
          <a:bodyPr wrap="square">
            <a:spAutoFit/>
          </a:bodyPr>
          <a:lstStyle/>
          <a:p>
            <a:r>
              <a:rPr lang="es-ES" sz="2000" i="1" dirty="0">
                <a:solidFill>
                  <a:srgbClr val="000000"/>
                </a:solidFill>
                <a:latin typeface="Arial" panose="020B0604020202020204" pitchFamily="34" charset="0"/>
                <a:ea typeface="MS Mincho" panose="02020609040205080304" pitchFamily="49" charset="-128"/>
              </a:rPr>
              <a:t>Nota: </a:t>
            </a:r>
            <a:r>
              <a:rPr lang="es-ES" sz="2000" i="1" dirty="0">
                <a:latin typeface="Arial" panose="020B0604020202020204" pitchFamily="34" charset="0"/>
                <a:ea typeface="MS Mincho" panose="02020609040205080304" pitchFamily="49" charset="-128"/>
              </a:rPr>
              <a:t>(ND) </a:t>
            </a:r>
            <a:r>
              <a:rPr lang="es-ES" sz="2000" i="1" dirty="0">
                <a:solidFill>
                  <a:srgbClr val="000000"/>
                </a:solidFill>
                <a:latin typeface="Arial" panose="020B0604020202020204" pitchFamily="34" charset="0"/>
                <a:ea typeface="MS Mincho" panose="02020609040205080304" pitchFamily="49" charset="-128"/>
              </a:rPr>
              <a:t>indica que no se dispone de datos sobre los casos y no se puede calcular la Tasa.</a:t>
            </a:r>
            <a:endParaRPr lang="es-ES" sz="2000" dirty="0"/>
          </a:p>
        </p:txBody>
      </p:sp>
      <p:sp>
        <p:nvSpPr>
          <p:cNvPr id="8" name="Title 1">
            <a:extLst>
              <a:ext uri="{FF2B5EF4-FFF2-40B4-BE49-F238E27FC236}">
                <a16:creationId xmlns:a16="http://schemas.microsoft.com/office/drawing/2014/main" id="{8589F516-5236-D0EB-C841-C30E9FE5C36B}"/>
              </a:ext>
            </a:extLst>
          </p:cNvPr>
          <p:cNvSpPr txBox="1">
            <a:spLocks/>
          </p:cNvSpPr>
          <p:nvPr/>
        </p:nvSpPr>
        <p:spPr>
          <a:xfrm>
            <a:off x="838198" y="0"/>
            <a:ext cx="10731367" cy="112576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t>Tabla 1. Incidencia y mortalidad por influenza humana por provincias, 2024</a:t>
            </a:r>
          </a:p>
        </p:txBody>
      </p:sp>
    </p:spTree>
    <p:extLst>
      <p:ext uri="{BB962C8B-B14F-4D97-AF65-F5344CB8AC3E}">
        <p14:creationId xmlns:p14="http://schemas.microsoft.com/office/powerpoint/2010/main" val="3845815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chemeClr val="tx1"/>
              </a:buClr>
              <a:buNone/>
            </a:pPr>
            <a:r>
              <a:rPr lang="es-ES" dirty="0"/>
              <a:t>Según la Tabla 1,</a:t>
            </a:r>
          </a:p>
          <a:p>
            <a:pPr marL="514350" indent="-514350">
              <a:buClr>
                <a:schemeClr val="tx1"/>
              </a:buClr>
              <a:buAutoNum type="alphaLcPeriod"/>
            </a:pPr>
            <a:r>
              <a:rPr lang="es-ES" dirty="0"/>
              <a:t>¿Qué provincia registró el mayor número de casos clínicos de influenza notificados? </a:t>
            </a:r>
          </a:p>
          <a:p>
            <a:pPr marL="514350" indent="-514350">
              <a:buClr>
                <a:schemeClr val="tx1"/>
              </a:buClr>
              <a:buAutoNum type="alphaLcPeriod"/>
            </a:pPr>
            <a:endParaRPr lang="es-ES" dirty="0"/>
          </a:p>
          <a:p>
            <a:pPr marL="514350" indent="-514350">
              <a:buClr>
                <a:schemeClr val="tx1"/>
              </a:buClr>
              <a:buAutoNum type="alphaLcPeriod"/>
            </a:pPr>
            <a:r>
              <a:rPr lang="es-ES" dirty="0"/>
              <a:t>¿En qué provincia se registró la mayor tasa de incidencia de la influenza? </a:t>
            </a:r>
            <a:br>
              <a:rPr lang="es-ES" dirty="0"/>
            </a:br>
            <a:endParaRPr lang="es-ES" dirty="0"/>
          </a:p>
          <a:p>
            <a:pPr marL="0" indent="0">
              <a:buClr>
                <a:schemeClr val="tx1"/>
              </a:buClr>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7</a:t>
            </a:r>
          </a:p>
        </p:txBody>
      </p:sp>
    </p:spTree>
    <p:extLst>
      <p:ext uri="{BB962C8B-B14F-4D97-AF65-F5344CB8AC3E}">
        <p14:creationId xmlns:p14="http://schemas.microsoft.com/office/powerpoint/2010/main" val="26557850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7"/>
            <a:ext cx="10515600" cy="4492285"/>
          </a:xfrm>
        </p:spPr>
        <p:txBody>
          <a:bodyPr anchor="ctr"/>
          <a:lstStyle/>
          <a:p>
            <a:pPr marL="514350" indent="-514350">
              <a:buAutoNum type="alphaLcPeriod"/>
            </a:pPr>
            <a:r>
              <a:rPr lang="es-ES" dirty="0"/>
              <a:t>Provincia D</a:t>
            </a:r>
          </a:p>
          <a:p>
            <a:pPr marL="514350" indent="-514350">
              <a:buAutoNum type="alphaLcPeriod"/>
            </a:pPr>
            <a:endParaRPr lang="es-ES" dirty="0"/>
          </a:p>
          <a:p>
            <a:pPr marL="514350" indent="-514350">
              <a:buAutoNum type="alphaLcPeriod"/>
            </a:pPr>
            <a:r>
              <a:rPr lang="es-ES" dirty="0"/>
              <a:t>Provincia B</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7: Respuestas</a:t>
            </a:r>
          </a:p>
        </p:txBody>
      </p:sp>
    </p:spTree>
    <p:extLst>
      <p:ext uri="{BB962C8B-B14F-4D97-AF65-F5344CB8AC3E}">
        <p14:creationId xmlns:p14="http://schemas.microsoft.com/office/powerpoint/2010/main" val="242125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7"/>
            <a:ext cx="10894764" cy="4492285"/>
          </a:xfrm>
        </p:spPr>
        <p:txBody>
          <a:bodyPr anchor="ctr"/>
          <a:lstStyle/>
          <a:p>
            <a:pPr marL="0" indent="0">
              <a:buClr>
                <a:schemeClr val="tx1"/>
              </a:buClr>
              <a:buNone/>
            </a:pPr>
            <a:r>
              <a:rPr lang="es-ES" dirty="0"/>
              <a:t>¿Por qué difieren las provincias en sus respuestas a la pregunta 7?</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8</a:t>
            </a:r>
          </a:p>
        </p:txBody>
      </p:sp>
    </p:spTree>
    <p:extLst>
      <p:ext uri="{BB962C8B-B14F-4D97-AF65-F5344CB8AC3E}">
        <p14:creationId xmlns:p14="http://schemas.microsoft.com/office/powerpoint/2010/main" val="261466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		  Incidencia =      # casos nuevos</a:t>
            </a:r>
            <a:br>
              <a:rPr lang="es-ES" dirty="0"/>
            </a:br>
            <a:r>
              <a:rPr lang="es-ES" dirty="0"/>
              <a:t>				       población de riesgo</a:t>
            </a:r>
          </a:p>
          <a:p>
            <a:endParaRPr lang="es-ES" dirty="0"/>
          </a:p>
          <a:p>
            <a:pPr marL="0" indent="0">
              <a:buNone/>
            </a:pPr>
            <a:r>
              <a:rPr lang="es-ES" dirty="0"/>
              <a:t>Aunque la Provincia D notificó el mayor número de nuevos casos, la Provincia B tenía una población menor.</a:t>
            </a:r>
          </a:p>
          <a:p>
            <a:pPr lvl="2"/>
            <a:endParaRPr lang="es-ES" sz="28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8: Respuesta</a:t>
            </a:r>
          </a:p>
        </p:txBody>
      </p:sp>
      <p:cxnSp>
        <p:nvCxnSpPr>
          <p:cNvPr id="5" name="Straight Connector 4">
            <a:extLst>
              <a:ext uri="{FF2B5EF4-FFF2-40B4-BE49-F238E27FC236}">
                <a16:creationId xmlns:a16="http://schemas.microsoft.com/office/drawing/2014/main" id="{C0B72B1F-D922-7A95-B702-DE4B71F7D769}"/>
              </a:ext>
            </a:extLst>
          </p:cNvPr>
          <p:cNvCxnSpPr/>
          <p:nvPr/>
        </p:nvCxnSpPr>
        <p:spPr>
          <a:xfrm>
            <a:off x="5391397" y="2755075"/>
            <a:ext cx="2671948"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92624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E565A-C0FD-B86B-8439-4843CB9F43B6}"/>
              </a:ext>
            </a:extLst>
          </p:cNvPr>
          <p:cNvSpPr>
            <a:spLocks noGrp="1"/>
          </p:cNvSpPr>
          <p:nvPr>
            <p:ph sz="half" idx="2"/>
          </p:nvPr>
        </p:nvSpPr>
        <p:spPr/>
        <p:txBody>
          <a:bodyPr lIns="91440" tIns="45720" rIns="91440" bIns="45720" anchor="t"/>
          <a:lstStyle/>
          <a:p>
            <a:pPr marL="0">
              <a:buNone/>
            </a:pPr>
            <a:r>
              <a:rPr lang="es-ES" b="1" dirty="0"/>
              <a:t>Al final de este ejercicio, debería ser capaz de:</a:t>
            </a:r>
          </a:p>
          <a:p>
            <a:pPr marL="457200" indent="-457200">
              <a:spcAft>
                <a:spcPts val="0"/>
              </a:spcAft>
              <a:buClr>
                <a:schemeClr val="tx1"/>
              </a:buClr>
              <a:buFont typeface="Arial" panose="020B0604020202020204" pitchFamily="34" charset="0"/>
              <a:buChar char="•"/>
            </a:pPr>
            <a:r>
              <a:rPr lang="es-ES" sz="2400" b="0" dirty="0">
                <a:solidFill>
                  <a:srgbClr val="000000"/>
                </a:solidFill>
              </a:rPr>
              <a:t>Enumerar y describir las etapas del ciclo de vigilancia </a:t>
            </a:r>
          </a:p>
          <a:p>
            <a:pPr marL="457200" indent="-457200">
              <a:spcAft>
                <a:spcPts val="0"/>
              </a:spcAft>
              <a:buClr>
                <a:schemeClr val="tx1"/>
              </a:buClr>
              <a:buFont typeface="Arial" panose="020B0604020202020204" pitchFamily="34" charset="0"/>
              <a:buChar char="•"/>
            </a:pPr>
            <a:r>
              <a:rPr lang="es-ES" sz="2400" b="0" dirty="0">
                <a:solidFill>
                  <a:srgbClr val="000000"/>
                </a:solidFill>
              </a:rPr>
              <a:t>Describir la finalidad y el uso de los datos de vigilancia local</a:t>
            </a:r>
          </a:p>
          <a:p>
            <a:pPr marL="457200" indent="-457200">
              <a:spcAft>
                <a:spcPts val="0"/>
              </a:spcAft>
              <a:buClr>
                <a:schemeClr val="tx1"/>
              </a:buClr>
              <a:buFont typeface="Arial" panose="020B0604020202020204" pitchFamily="34" charset="0"/>
              <a:buChar char="•"/>
            </a:pPr>
            <a:r>
              <a:rPr lang="es-ES" sz="2400" b="0" dirty="0"/>
              <a:t>Comparar los datos de vigilancia humana y aviar</a:t>
            </a:r>
          </a:p>
          <a:p>
            <a:pPr marL="457200" indent="-457200">
              <a:spcAft>
                <a:spcPts val="0"/>
              </a:spcAft>
              <a:buClr>
                <a:schemeClr val="tx1"/>
              </a:buClr>
              <a:buFont typeface="Arial" panose="020B0604020202020204" pitchFamily="34" charset="0"/>
              <a:buChar char="•"/>
            </a:pPr>
            <a:r>
              <a:rPr lang="es-ES" sz="2400" b="0" dirty="0">
                <a:solidFill>
                  <a:srgbClr val="000000"/>
                </a:solidFill>
              </a:rPr>
              <a:t>Completar un formulario de reporte de caso de vigilancia</a:t>
            </a:r>
          </a:p>
          <a:p>
            <a:pPr marL="457200" indent="-457200">
              <a:spcAft>
                <a:spcPts val="0"/>
              </a:spcAft>
              <a:buClr>
                <a:schemeClr val="tx1"/>
              </a:buClr>
              <a:buFont typeface="Arial" panose="020B0604020202020204" pitchFamily="34" charset="0"/>
              <a:buChar char="•"/>
            </a:pPr>
            <a:r>
              <a:rPr lang="es-ES" sz="2400" b="0" dirty="0">
                <a:solidFill>
                  <a:srgbClr val="000000"/>
                </a:solidFill>
              </a:rPr>
              <a:t>Calcular e interpretar las tasas de incidencia y de letalidad</a:t>
            </a:r>
          </a:p>
          <a:p>
            <a:pPr marL="457200" indent="-457200">
              <a:spcAft>
                <a:spcPts val="0"/>
              </a:spcAft>
              <a:buClr>
                <a:schemeClr val="tx1"/>
              </a:buClr>
              <a:buFont typeface="Arial" panose="020B0604020202020204" pitchFamily="34" charset="0"/>
              <a:buChar char="•"/>
            </a:pPr>
            <a:r>
              <a:rPr lang="es-ES" sz="2400" b="0" dirty="0">
                <a:solidFill>
                  <a:srgbClr val="000000"/>
                </a:solidFill>
              </a:rPr>
              <a:t>Identificar y corregir errores en los datos</a:t>
            </a:r>
          </a:p>
          <a:p>
            <a:pPr marL="457200" indent="-457200">
              <a:spcAft>
                <a:spcPts val="0"/>
              </a:spcAft>
              <a:buClr>
                <a:schemeClr val="tx1"/>
              </a:buClr>
              <a:buFont typeface="Arial" panose="020B0604020202020204" pitchFamily="34" charset="0"/>
              <a:buChar char="•"/>
            </a:pPr>
            <a:r>
              <a:rPr lang="es-ES" sz="2400" b="0" dirty="0">
                <a:solidFill>
                  <a:srgbClr val="000000"/>
                </a:solidFill>
              </a:rPr>
              <a:t>Resumir e interpretar los datos de vigilancia por persona, lugar y tiempo utilizando tasas, tablas y gráficos</a:t>
            </a:r>
          </a:p>
          <a:p>
            <a:pPr marL="457200" indent="-457200">
              <a:spcAft>
                <a:spcPts val="0"/>
              </a:spcAft>
              <a:buClr>
                <a:schemeClr val="tx1"/>
              </a:buClr>
              <a:buFont typeface="Arial" panose="020B0604020202020204" pitchFamily="34" charset="0"/>
              <a:buChar char="•"/>
            </a:pPr>
            <a:r>
              <a:rPr lang="es-ES" sz="2400" b="0" dirty="0">
                <a:solidFill>
                  <a:srgbClr val="000000"/>
                </a:solidFill>
              </a:rPr>
              <a:t>Determinar cómo puede aplicarse el enfoque de Una Sola Salud al fortalecimiento de los sistemas de vigilancia y cómo pueden contribuir los distintos sectores a la vigilancia</a:t>
            </a:r>
          </a:p>
          <a:p>
            <a:pPr marL="457200" indent="-457200">
              <a:spcAft>
                <a:spcPts val="0"/>
              </a:spcAft>
              <a:buClr>
                <a:schemeClr val="tx1"/>
              </a:buClr>
              <a:buFont typeface="Arial" panose="020B0604020202020204" pitchFamily="34" charset="0"/>
              <a:buChar char="•"/>
            </a:pPr>
            <a:endParaRPr lang="es-ES" sz="2600" b="0" dirty="0">
              <a:solidFill>
                <a:srgbClr val="000000"/>
              </a:solidFill>
            </a:endParaRPr>
          </a:p>
        </p:txBody>
      </p:sp>
    </p:spTree>
    <p:extLst>
      <p:ext uri="{BB962C8B-B14F-4D97-AF65-F5344CB8AC3E}">
        <p14:creationId xmlns:p14="http://schemas.microsoft.com/office/powerpoint/2010/main" val="294276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chemeClr val="tx1"/>
              </a:buClr>
              <a:buNone/>
            </a:pPr>
            <a:r>
              <a:rPr lang="es-ES" dirty="0"/>
              <a:t>Según la Tabla 1,</a:t>
            </a:r>
          </a:p>
          <a:p>
            <a:pPr marL="514350" indent="-514350">
              <a:buAutoNum type="alphaLcPeriod"/>
            </a:pPr>
            <a:r>
              <a:rPr lang="es-ES" dirty="0"/>
              <a:t>¿Qué provincia registró el mayor número de casos de influenza confirmados en laboratorio? </a:t>
            </a:r>
          </a:p>
          <a:p>
            <a:pPr marL="514350" indent="-514350">
              <a:buAutoNum type="alphaLcPeriod"/>
            </a:pPr>
            <a:endParaRPr lang="es-ES" dirty="0"/>
          </a:p>
          <a:p>
            <a:pPr marL="514350" indent="-514350">
              <a:buAutoNum type="alphaLcPeriod"/>
            </a:pPr>
            <a:r>
              <a:rPr lang="es-ES" dirty="0"/>
              <a:t>¿Cuál fue la provincia con la mayor tasa de incidencia de influenza confirmada por laboratorio?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9</a:t>
            </a:r>
          </a:p>
        </p:txBody>
      </p:sp>
    </p:spTree>
    <p:extLst>
      <p:ext uri="{BB962C8B-B14F-4D97-AF65-F5344CB8AC3E}">
        <p14:creationId xmlns:p14="http://schemas.microsoft.com/office/powerpoint/2010/main" val="1679676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97A2D-258F-5B5B-3902-DF4A1C3DA368}"/>
              </a:ext>
            </a:extLst>
          </p:cNvPr>
          <p:cNvSpPr>
            <a:spLocks noGrp="1"/>
          </p:cNvSpPr>
          <p:nvPr>
            <p:ph type="title"/>
          </p:nvPr>
        </p:nvSpPr>
        <p:spPr/>
        <p:txBody>
          <a:bodyPr/>
          <a:lstStyle/>
          <a:p>
            <a:r>
              <a:rPr lang="es-ES" dirty="0"/>
              <a:t>Tabla 1. Incidencia y letalidad por influenza por provincias, 2024</a:t>
            </a:r>
          </a:p>
        </p:txBody>
      </p:sp>
      <p:graphicFrame>
        <p:nvGraphicFramePr>
          <p:cNvPr id="7" name="Content Placeholder 6">
            <a:extLst>
              <a:ext uri="{FF2B5EF4-FFF2-40B4-BE49-F238E27FC236}">
                <a16:creationId xmlns:a16="http://schemas.microsoft.com/office/drawing/2014/main" id="{1CB7C23A-890E-4781-98F5-ECB98B8AF177}"/>
              </a:ext>
            </a:extLst>
          </p:cNvPr>
          <p:cNvGraphicFramePr>
            <a:graphicFrameLocks noGrp="1"/>
          </p:cNvGraphicFramePr>
          <p:nvPr>
            <p:ph sz="half" idx="2"/>
            <p:extLst>
              <p:ext uri="{D42A27DB-BD31-4B8C-83A1-F6EECF244321}">
                <p14:modId xmlns:p14="http://schemas.microsoft.com/office/powerpoint/2010/main" val="1179377527"/>
              </p:ext>
            </p:extLst>
          </p:nvPr>
        </p:nvGraphicFramePr>
        <p:xfrm>
          <a:off x="838200" y="1446499"/>
          <a:ext cx="10515597" cy="4518516"/>
        </p:xfrm>
        <a:graphic>
          <a:graphicData uri="http://schemas.openxmlformats.org/drawingml/2006/table">
            <a:tbl>
              <a:tblPr firstRow="1" firstCol="1" bandRow="1"/>
              <a:tblGrid>
                <a:gridCol w="1428835">
                  <a:extLst>
                    <a:ext uri="{9D8B030D-6E8A-4147-A177-3AD203B41FA5}">
                      <a16:colId xmlns:a16="http://schemas.microsoft.com/office/drawing/2014/main" val="2854089513"/>
                    </a:ext>
                  </a:extLst>
                </a:gridCol>
                <a:gridCol w="1236329">
                  <a:extLst>
                    <a:ext uri="{9D8B030D-6E8A-4147-A177-3AD203B41FA5}">
                      <a16:colId xmlns:a16="http://schemas.microsoft.com/office/drawing/2014/main" val="3699643731"/>
                    </a:ext>
                  </a:extLst>
                </a:gridCol>
                <a:gridCol w="1729648">
                  <a:extLst>
                    <a:ext uri="{9D8B030D-6E8A-4147-A177-3AD203B41FA5}">
                      <a16:colId xmlns:a16="http://schemas.microsoft.com/office/drawing/2014/main" val="4138719795"/>
                    </a:ext>
                  </a:extLst>
                </a:gridCol>
                <a:gridCol w="1817783">
                  <a:extLst>
                    <a:ext uri="{9D8B030D-6E8A-4147-A177-3AD203B41FA5}">
                      <a16:colId xmlns:a16="http://schemas.microsoft.com/office/drawing/2014/main" val="1932979885"/>
                    </a:ext>
                  </a:extLst>
                </a:gridCol>
                <a:gridCol w="1795750">
                  <a:extLst>
                    <a:ext uri="{9D8B030D-6E8A-4147-A177-3AD203B41FA5}">
                      <a16:colId xmlns:a16="http://schemas.microsoft.com/office/drawing/2014/main" val="1775734518"/>
                    </a:ext>
                  </a:extLst>
                </a:gridCol>
                <a:gridCol w="1204135">
                  <a:extLst>
                    <a:ext uri="{9D8B030D-6E8A-4147-A177-3AD203B41FA5}">
                      <a16:colId xmlns:a16="http://schemas.microsoft.com/office/drawing/2014/main" val="2944756011"/>
                    </a:ext>
                  </a:extLst>
                </a:gridCol>
                <a:gridCol w="1303117">
                  <a:extLst>
                    <a:ext uri="{9D8B030D-6E8A-4147-A177-3AD203B41FA5}">
                      <a16:colId xmlns:a16="http://schemas.microsoft.com/office/drawing/2014/main" val="3500353417"/>
                    </a:ext>
                  </a:extLst>
                </a:gridCol>
              </a:tblGrid>
              <a:tr h="420476">
                <a:tc gridSpan="7">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Reportes de casos de influenza humana (todos los tipos)</a:t>
                      </a:r>
                      <a:endParaRPr lang="es-ES" sz="2000" b="1"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2446347"/>
                  </a:ext>
                </a:extLst>
              </a:tr>
              <a:tr h="1318477">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Provincia</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Número de casos clínicos</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Tasa de incidencia clínica </a:t>
                      </a:r>
                    </a:p>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(por 100,000</a:t>
                      </a:r>
                      <a:r>
                        <a:rPr lang="es-ES" sz="2000" i="0" noProof="0" dirty="0">
                          <a:solidFill>
                            <a:schemeClr val="tx1"/>
                          </a:solidFill>
                          <a:effectLst/>
                          <a:latin typeface="+mn-lt"/>
                          <a:ea typeface="Arial" panose="020B0604020202020204" pitchFamily="34" charset="0"/>
                        </a:rPr>
                        <a:t>) </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Número de casos confirmados en laboratorio </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Incidencia confirmada por laboratorio (por 100,000</a:t>
                      </a:r>
                      <a:r>
                        <a:rPr lang="es-ES" sz="2000" i="0" noProof="0" dirty="0">
                          <a:solidFill>
                            <a:schemeClr val="tx1"/>
                          </a:solidFill>
                          <a:effectLst/>
                          <a:latin typeface="+mn-lt"/>
                          <a:ea typeface="Arial" panose="020B0604020202020204" pitchFamily="34" charset="0"/>
                        </a:rPr>
                        <a:t>) </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Número de muertes </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s-ES" sz="2000" b="1" i="0" noProof="0" dirty="0">
                          <a:solidFill>
                            <a:schemeClr val="tx1"/>
                          </a:solidFill>
                          <a:effectLst/>
                          <a:latin typeface="+mn-lt"/>
                          <a:ea typeface="Arial" panose="020B0604020202020204" pitchFamily="34" charset="0"/>
                        </a:rPr>
                        <a:t>Tasa de letalidad (%</a:t>
                      </a:r>
                      <a:r>
                        <a:rPr lang="es-ES" sz="2000" i="0" noProof="0" dirty="0">
                          <a:solidFill>
                            <a:schemeClr val="tx1"/>
                          </a:solidFill>
                          <a:effectLst/>
                          <a:latin typeface="+mn-lt"/>
                          <a:ea typeface="Arial" panose="020B0604020202020204" pitchFamily="34" charset="0"/>
                        </a:rPr>
                        <a:t>) </a:t>
                      </a:r>
                      <a:endParaRPr lang="es-ES" sz="2000" i="0" noProof="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72192130"/>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A</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3,696</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1,600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0.08</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35124559"/>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B</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90,832</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2,800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118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0.13</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132550"/>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C</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126,341</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1,975</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1,388</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21.7</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0.04</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512552610"/>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D</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262,958</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2,250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397</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3.4</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cs typeface="Calibri" panose="020F0502020204030204" pitchFamily="34" charset="0"/>
                        </a:rPr>
                        <a:t>281</a:t>
                      </a:r>
                      <a:endParaRPr lang="es-ES" sz="2000" i="0" noProof="0" dirty="0">
                        <a:solidFill>
                          <a:schemeClr val="tx1"/>
                        </a:solidFill>
                        <a:effectLst/>
                        <a:latin typeface="+mn-lt"/>
                        <a:ea typeface="MS Mincho" panose="02020609040205080304" pitchFamily="49"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0.11</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8978675"/>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E</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87,119</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1,325</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(NR)</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0.11</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49536468"/>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F</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96,348</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1,850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1,424</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27.3</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173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0.18</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5863276"/>
                  </a:ext>
                </a:extLst>
              </a:tr>
              <a:tr h="321755">
                <a:tc>
                  <a:txBody>
                    <a:bodyPr/>
                    <a:lstStyle/>
                    <a:p>
                      <a:pPr marL="0" marR="0" algn="ctr">
                        <a:spcBef>
                          <a:spcPts val="0"/>
                        </a:spcBef>
                        <a:spcAft>
                          <a:spcPts val="0"/>
                        </a:spcAft>
                      </a:pPr>
                      <a:r>
                        <a:rPr lang="es-ES" sz="2000" i="0" noProof="0" dirty="0">
                          <a:solidFill>
                            <a:schemeClr val="tx1"/>
                          </a:solidFill>
                          <a:effectLst/>
                          <a:latin typeface="+mn-lt"/>
                          <a:ea typeface="Calibri" panose="020F0502020204030204" pitchFamily="34" charset="0"/>
                        </a:rPr>
                        <a:t>G</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42,760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1,475</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1,230</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2.4</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MS Mincho" panose="02020609040205080304" pitchFamily="49" charset="-128"/>
                          <a:cs typeface="Calibri" panose="020F0502020204030204" pitchFamily="34" charset="0"/>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0.06</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03616894"/>
                  </a:ext>
                </a:extLst>
              </a:tr>
              <a:tr h="321755">
                <a:tc>
                  <a:txBody>
                    <a:bodyPr/>
                    <a:lstStyle/>
                    <a:p>
                      <a:pPr marL="0" marR="0" algn="ctr">
                        <a:spcBef>
                          <a:spcPts val="0"/>
                        </a:spcBef>
                        <a:spcAft>
                          <a:spcPts val="0"/>
                        </a:spcAft>
                      </a:pPr>
                      <a:r>
                        <a:rPr lang="es-ES" sz="2000" i="0" noProof="0" dirty="0">
                          <a:solidFill>
                            <a:schemeClr val="tx1"/>
                          </a:solidFill>
                          <a:effectLst/>
                          <a:latin typeface="+mn-lt"/>
                          <a:ea typeface="Arial" panose="020B0604020202020204" pitchFamily="34" charset="0"/>
                        </a:rPr>
                        <a:t>Total</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s-ES" sz="2000" b="0" i="0" noProof="0" dirty="0">
                          <a:solidFill>
                            <a:schemeClr val="tx1"/>
                          </a:solidFill>
                          <a:effectLst/>
                          <a:latin typeface="+mn-lt"/>
                          <a:ea typeface="Arial" panose="020B0604020202020204" pitchFamily="34" charset="0"/>
                        </a:rPr>
                        <a:t>762,653</a:t>
                      </a:r>
                      <a:r>
                        <a:rPr lang="es-ES" sz="2000" b="1" i="0" noProof="0" dirty="0">
                          <a:solidFill>
                            <a:schemeClr val="tx1"/>
                          </a:solidFill>
                          <a:effectLst/>
                          <a:latin typeface="+mn-lt"/>
                          <a:ea typeface="Arial" panose="020B0604020202020204" pitchFamily="34" charset="0"/>
                        </a:rPr>
                        <a:t> </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 </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s-ES" sz="2000" i="0" noProof="0" dirty="0">
                          <a:solidFill>
                            <a:schemeClr val="tx1"/>
                          </a:solidFill>
                          <a:effectLst/>
                          <a:latin typeface="+mn-lt"/>
                          <a:ea typeface="Calibri" panose="020F0502020204030204" pitchFamily="34" charset="0"/>
                        </a:rPr>
                        <a:t>4,439</a:t>
                      </a:r>
                      <a:endParaRPr lang="es-ES" sz="200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s-ES" sz="2000" b="1" i="0" noProof="0" dirty="0">
                          <a:solidFill>
                            <a:schemeClr val="tx1"/>
                          </a:solidFill>
                          <a:effectLst/>
                          <a:latin typeface="+mn-lt"/>
                          <a:ea typeface="Calibri" panose="020F0502020204030204" pitchFamily="34" charset="0"/>
                        </a:rPr>
                        <a:t> </a:t>
                      </a:r>
                      <a:endParaRPr lang="es-ES" sz="2000" b="1"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s-ES" sz="2000" b="0" i="0" noProof="0" dirty="0">
                          <a:solidFill>
                            <a:schemeClr val="tx1"/>
                          </a:solidFill>
                          <a:effectLst/>
                          <a:latin typeface="+mn-lt"/>
                          <a:ea typeface="Calibri" panose="020F0502020204030204" pitchFamily="34" charset="0"/>
                        </a:rPr>
                        <a:t>1,143 </a:t>
                      </a:r>
                      <a:endParaRPr lang="es-ES" sz="2000" b="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endParaRPr lang="es-ES" sz="2000" b="0" i="0" noProof="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3736577318"/>
                  </a:ext>
                </a:extLst>
              </a:tr>
            </a:tbl>
          </a:graphicData>
        </a:graphic>
      </p:graphicFrame>
      <p:sp>
        <p:nvSpPr>
          <p:cNvPr id="5" name="TextBox 4">
            <a:extLst>
              <a:ext uri="{FF2B5EF4-FFF2-40B4-BE49-F238E27FC236}">
                <a16:creationId xmlns:a16="http://schemas.microsoft.com/office/drawing/2014/main" id="{2BB047A5-E89A-06CA-7826-F4839732EED4}"/>
              </a:ext>
            </a:extLst>
          </p:cNvPr>
          <p:cNvSpPr txBox="1"/>
          <p:nvPr/>
        </p:nvSpPr>
        <p:spPr>
          <a:xfrm>
            <a:off x="715891" y="5928449"/>
            <a:ext cx="10793063" cy="400110"/>
          </a:xfrm>
          <a:prstGeom prst="rect">
            <a:avLst/>
          </a:prstGeom>
          <a:noFill/>
        </p:spPr>
        <p:txBody>
          <a:bodyPr wrap="square">
            <a:spAutoFit/>
          </a:bodyPr>
          <a:lstStyle/>
          <a:p>
            <a:r>
              <a:rPr lang="es-ES" sz="2000" i="1" dirty="0">
                <a:solidFill>
                  <a:srgbClr val="000000"/>
                </a:solidFill>
                <a:latin typeface="Arial" panose="020B0604020202020204" pitchFamily="34" charset="0"/>
                <a:ea typeface="MS Mincho" panose="02020609040205080304" pitchFamily="49" charset="-128"/>
              </a:rPr>
              <a:t>Nota: </a:t>
            </a:r>
            <a:r>
              <a:rPr lang="es-ES" sz="2000" i="1" dirty="0">
                <a:latin typeface="Arial" panose="020B0604020202020204" pitchFamily="34" charset="0"/>
                <a:ea typeface="MS Mincho" panose="02020609040205080304" pitchFamily="49" charset="-128"/>
              </a:rPr>
              <a:t>(NR) </a:t>
            </a:r>
            <a:r>
              <a:rPr lang="es-ES" sz="2000" i="1" dirty="0">
                <a:solidFill>
                  <a:srgbClr val="000000"/>
                </a:solidFill>
                <a:latin typeface="Arial" panose="020B0604020202020204" pitchFamily="34" charset="0"/>
                <a:ea typeface="MS Mincho" panose="02020609040205080304" pitchFamily="49" charset="-128"/>
              </a:rPr>
              <a:t>indica que no se dispone de datos sobre los casos y no se puede calcular la tasa.</a:t>
            </a:r>
            <a:endParaRPr lang="es-ES" sz="2000" dirty="0"/>
          </a:p>
        </p:txBody>
      </p:sp>
    </p:spTree>
    <p:extLst>
      <p:ext uri="{BB962C8B-B14F-4D97-AF65-F5344CB8AC3E}">
        <p14:creationId xmlns:p14="http://schemas.microsoft.com/office/powerpoint/2010/main" val="1473562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Provincia F</a:t>
            </a:r>
          </a:p>
          <a:p>
            <a:pPr marL="514350" indent="-514350">
              <a:buAutoNum type="alphaLcPeriod"/>
            </a:pPr>
            <a:endParaRPr lang="es-ES" dirty="0"/>
          </a:p>
          <a:p>
            <a:pPr marL="514350" indent="-514350">
              <a:buAutoNum type="alphaLcPeriod"/>
            </a:pPr>
            <a:r>
              <a:rPr lang="es-ES" dirty="0"/>
              <a:t>Provincia F</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9: Respuestas</a:t>
            </a:r>
          </a:p>
        </p:txBody>
      </p:sp>
    </p:spTree>
    <p:extLst>
      <p:ext uri="{BB962C8B-B14F-4D97-AF65-F5344CB8AC3E}">
        <p14:creationId xmlns:p14="http://schemas.microsoft.com/office/powerpoint/2010/main" val="314949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Clr>
                <a:schemeClr val="tx1"/>
              </a:buClr>
              <a:buAutoNum type="alphaLcPeriod"/>
            </a:pPr>
            <a:r>
              <a:rPr lang="es-ES" dirty="0"/>
              <a:t>¿Cuál es el valor de revisar el número de casos?</a:t>
            </a:r>
          </a:p>
          <a:p>
            <a:pPr marL="514350" indent="-514350">
              <a:buClr>
                <a:schemeClr val="tx1"/>
              </a:buClr>
              <a:buAutoNum type="alphaLcPeriod"/>
            </a:pPr>
            <a:endParaRPr lang="es-ES" dirty="0"/>
          </a:p>
          <a:p>
            <a:pPr marL="514350" indent="-514350">
              <a:buClr>
                <a:schemeClr val="tx1"/>
              </a:buClr>
              <a:buAutoNum type="alphaLcPeriod"/>
            </a:pPr>
            <a:r>
              <a:rPr lang="es-ES" dirty="0"/>
              <a:t>¿Para qué sirve revisar las tasas de incidencia?</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10</a:t>
            </a:r>
          </a:p>
        </p:txBody>
      </p:sp>
    </p:spTree>
    <p:extLst>
      <p:ext uri="{BB962C8B-B14F-4D97-AF65-F5344CB8AC3E}">
        <p14:creationId xmlns:p14="http://schemas.microsoft.com/office/powerpoint/2010/main" val="23163852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El número de casos es esencial para identificar brotes (más casos de los previstos) y para la planificación sanitaria, por ejemplo, el número de dosis de tratamiento necesarias.</a:t>
            </a:r>
          </a:p>
          <a:p>
            <a:pPr marL="514350" indent="-514350">
              <a:buAutoNum type="alphaLcPeriod"/>
            </a:pPr>
            <a:endParaRPr lang="es-ES" dirty="0"/>
          </a:p>
          <a:p>
            <a:pPr marL="514350" indent="-514350">
              <a:buAutoNum type="alphaLcPeriod"/>
            </a:pPr>
            <a:r>
              <a:rPr lang="es-ES" dirty="0">
                <a:effectLst/>
                <a:latin typeface="Arial" panose="020B0604020202020204" pitchFamily="34" charset="0"/>
                <a:ea typeface="Arial" panose="020B0604020202020204" pitchFamily="34" charset="0"/>
              </a:rPr>
              <a:t>Tasa de incidencia</a:t>
            </a:r>
          </a:p>
          <a:p>
            <a:pPr lvl="1"/>
            <a:r>
              <a:rPr lang="es-ES" dirty="0">
                <a:effectLst/>
                <a:latin typeface="Arial" panose="020B0604020202020204" pitchFamily="34" charset="0"/>
                <a:ea typeface="Arial" panose="020B0604020202020204" pitchFamily="34" charset="0"/>
              </a:rPr>
              <a:t>Demostrar </a:t>
            </a:r>
            <a:r>
              <a:rPr lang="es-ES" i="1" dirty="0">
                <a:effectLst/>
                <a:latin typeface="Arial" panose="020B0604020202020204" pitchFamily="34" charset="0"/>
                <a:ea typeface="Arial" panose="020B0604020202020204" pitchFamily="34" charset="0"/>
              </a:rPr>
              <a:t>la rapidez con la que </a:t>
            </a:r>
            <a:r>
              <a:rPr lang="es-ES" dirty="0">
                <a:effectLst/>
                <a:latin typeface="Arial" panose="020B0604020202020204" pitchFamily="34" charset="0"/>
                <a:ea typeface="Arial" panose="020B0604020202020204" pitchFamily="34" charset="0"/>
              </a:rPr>
              <a:t>se producen nuevos casos en una población específica durante un periodo de tiempo concreto. </a:t>
            </a:r>
          </a:p>
          <a:p>
            <a:pPr lvl="1"/>
            <a:r>
              <a:rPr lang="es-ES" dirty="0">
                <a:effectLst/>
                <a:latin typeface="Arial" panose="020B0604020202020204" pitchFamily="34" charset="0"/>
                <a:ea typeface="Arial" panose="020B0604020202020204" pitchFamily="34" charset="0"/>
              </a:rPr>
              <a:t>Son más útiles cuando se comparan a lo largo de distintos periodos de tiempo o entre grupos, como entre distintos distritos (comparaciones geográficas) o dentro del mismo distrito a lo largo de distintos </a:t>
            </a:r>
            <a:br>
              <a:rPr lang="es-ES" dirty="0">
                <a:effectLst/>
                <a:latin typeface="Arial" panose="020B0604020202020204" pitchFamily="34" charset="0"/>
                <a:ea typeface="Arial" panose="020B0604020202020204" pitchFamily="34" charset="0"/>
              </a:rPr>
            </a:br>
            <a:r>
              <a:rPr lang="es-ES" dirty="0">
                <a:effectLst/>
                <a:latin typeface="Arial" panose="020B0604020202020204" pitchFamily="34" charset="0"/>
                <a:ea typeface="Arial" panose="020B0604020202020204" pitchFamily="34" charset="0"/>
              </a:rPr>
              <a:t>años (tendencias).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10: Respuestas</a:t>
            </a:r>
          </a:p>
        </p:txBody>
      </p:sp>
    </p:spTree>
    <p:extLst>
      <p:ext uri="{BB962C8B-B14F-4D97-AF65-F5344CB8AC3E}">
        <p14:creationId xmlns:p14="http://schemas.microsoft.com/office/powerpoint/2010/main" val="18104276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chemeClr val="tx1"/>
              </a:buClr>
              <a:buNone/>
            </a:pPr>
            <a:r>
              <a:rPr lang="es-ES" dirty="0"/>
              <a:t>Calcular la tasa de letalidad por influenza para 2024. </a:t>
            </a:r>
          </a:p>
          <a:p>
            <a:pPr marL="0" indent="0">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11</a:t>
            </a:r>
          </a:p>
        </p:txBody>
      </p:sp>
    </p:spTree>
    <p:extLst>
      <p:ext uri="{BB962C8B-B14F-4D97-AF65-F5344CB8AC3E}">
        <p14:creationId xmlns:p14="http://schemas.microsoft.com/office/powerpoint/2010/main" val="36633388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843B5-EEBF-340C-9235-128E9EA214F0}"/>
              </a:ext>
            </a:extLst>
          </p:cNvPr>
          <p:cNvSpPr>
            <a:spLocks noGrp="1"/>
          </p:cNvSpPr>
          <p:nvPr>
            <p:ph type="title"/>
          </p:nvPr>
        </p:nvSpPr>
        <p:spPr/>
        <p:txBody>
          <a:bodyPr/>
          <a:lstStyle/>
          <a:p>
            <a:r>
              <a:rPr lang="es-ES" dirty="0"/>
              <a:t>Tabla 1. Incidencia y letalidad por influenza por provincias, 2024</a:t>
            </a:r>
          </a:p>
        </p:txBody>
      </p:sp>
      <p:graphicFrame>
        <p:nvGraphicFramePr>
          <p:cNvPr id="7" name="Content Placeholder 6">
            <a:extLst>
              <a:ext uri="{FF2B5EF4-FFF2-40B4-BE49-F238E27FC236}">
                <a16:creationId xmlns:a16="http://schemas.microsoft.com/office/drawing/2014/main" id="{1CB7C23A-890E-4781-98F5-ECB98B8AF177}"/>
              </a:ext>
            </a:extLst>
          </p:cNvPr>
          <p:cNvGraphicFramePr>
            <a:graphicFrameLocks noGrp="1"/>
          </p:cNvGraphicFramePr>
          <p:nvPr>
            <p:ph sz="half" idx="2"/>
            <p:extLst>
              <p:ext uri="{D42A27DB-BD31-4B8C-83A1-F6EECF244321}">
                <p14:modId xmlns:p14="http://schemas.microsoft.com/office/powerpoint/2010/main" val="1600021397"/>
              </p:ext>
            </p:extLst>
          </p:nvPr>
        </p:nvGraphicFramePr>
        <p:xfrm>
          <a:off x="838203" y="1400355"/>
          <a:ext cx="10515597" cy="4535410"/>
        </p:xfrm>
        <a:graphic>
          <a:graphicData uri="http://schemas.openxmlformats.org/drawingml/2006/table">
            <a:tbl>
              <a:tblPr firstRow="1" firstCol="1" bandRow="1"/>
              <a:tblGrid>
                <a:gridCol w="1428835">
                  <a:extLst>
                    <a:ext uri="{9D8B030D-6E8A-4147-A177-3AD203B41FA5}">
                      <a16:colId xmlns:a16="http://schemas.microsoft.com/office/drawing/2014/main" val="2854089513"/>
                    </a:ext>
                  </a:extLst>
                </a:gridCol>
                <a:gridCol w="1236329">
                  <a:extLst>
                    <a:ext uri="{9D8B030D-6E8A-4147-A177-3AD203B41FA5}">
                      <a16:colId xmlns:a16="http://schemas.microsoft.com/office/drawing/2014/main" val="3699643731"/>
                    </a:ext>
                  </a:extLst>
                </a:gridCol>
                <a:gridCol w="1751682">
                  <a:extLst>
                    <a:ext uri="{9D8B030D-6E8A-4147-A177-3AD203B41FA5}">
                      <a16:colId xmlns:a16="http://schemas.microsoft.com/office/drawing/2014/main" val="4138719795"/>
                    </a:ext>
                  </a:extLst>
                </a:gridCol>
                <a:gridCol w="1817783">
                  <a:extLst>
                    <a:ext uri="{9D8B030D-6E8A-4147-A177-3AD203B41FA5}">
                      <a16:colId xmlns:a16="http://schemas.microsoft.com/office/drawing/2014/main" val="1932979885"/>
                    </a:ext>
                  </a:extLst>
                </a:gridCol>
                <a:gridCol w="1784732">
                  <a:extLst>
                    <a:ext uri="{9D8B030D-6E8A-4147-A177-3AD203B41FA5}">
                      <a16:colId xmlns:a16="http://schemas.microsoft.com/office/drawing/2014/main" val="1775734518"/>
                    </a:ext>
                  </a:extLst>
                </a:gridCol>
                <a:gridCol w="1156772">
                  <a:extLst>
                    <a:ext uri="{9D8B030D-6E8A-4147-A177-3AD203B41FA5}">
                      <a16:colId xmlns:a16="http://schemas.microsoft.com/office/drawing/2014/main" val="2944756011"/>
                    </a:ext>
                  </a:extLst>
                </a:gridCol>
                <a:gridCol w="1339464">
                  <a:extLst>
                    <a:ext uri="{9D8B030D-6E8A-4147-A177-3AD203B41FA5}">
                      <a16:colId xmlns:a16="http://schemas.microsoft.com/office/drawing/2014/main" val="3500353417"/>
                    </a:ext>
                  </a:extLst>
                </a:gridCol>
              </a:tblGrid>
              <a:tr h="365618">
                <a:tc gridSpan="7">
                  <a:txBody>
                    <a:bodyPr/>
                    <a:lstStyle/>
                    <a:p>
                      <a:pPr marL="0" marR="0" algn="ctr">
                        <a:spcBef>
                          <a:spcPts val="0"/>
                        </a:spcBef>
                        <a:spcAft>
                          <a:spcPts val="0"/>
                        </a:spcAft>
                      </a:pPr>
                      <a:r>
                        <a:rPr lang="en-US" sz="2000" b="1" i="0" dirty="0" err="1">
                          <a:solidFill>
                            <a:schemeClr val="tx1"/>
                          </a:solidFill>
                          <a:effectLst/>
                          <a:latin typeface="+mn-lt"/>
                          <a:ea typeface="Arial" panose="020B0604020202020204" pitchFamily="34" charset="0"/>
                        </a:rPr>
                        <a:t>Reportes</a:t>
                      </a:r>
                      <a:r>
                        <a:rPr lang="en-US" sz="2000" b="1" i="0" dirty="0">
                          <a:solidFill>
                            <a:schemeClr val="tx1"/>
                          </a:solidFill>
                          <a:effectLst/>
                          <a:latin typeface="+mn-lt"/>
                          <a:ea typeface="Arial" panose="020B0604020202020204" pitchFamily="34" charset="0"/>
                        </a:rPr>
                        <a:t> de </a:t>
                      </a:r>
                      <a:r>
                        <a:rPr lang="en-US" sz="2000" b="1" i="0" dirty="0" err="1">
                          <a:solidFill>
                            <a:schemeClr val="tx1"/>
                          </a:solidFill>
                          <a:effectLst/>
                          <a:latin typeface="+mn-lt"/>
                          <a:ea typeface="Arial" panose="020B0604020202020204" pitchFamily="34" charset="0"/>
                        </a:rPr>
                        <a:t>casos</a:t>
                      </a:r>
                      <a:r>
                        <a:rPr lang="en-US" sz="2000" b="1" i="0" dirty="0">
                          <a:solidFill>
                            <a:schemeClr val="tx1"/>
                          </a:solidFill>
                          <a:effectLst/>
                          <a:latin typeface="+mn-lt"/>
                          <a:ea typeface="Arial" panose="020B0604020202020204" pitchFamily="34" charset="0"/>
                        </a:rPr>
                        <a:t> de influenza humana (</a:t>
                      </a:r>
                      <a:r>
                        <a:rPr lang="en-US" sz="2000" b="1" i="0" dirty="0" err="1">
                          <a:solidFill>
                            <a:schemeClr val="tx1"/>
                          </a:solidFill>
                          <a:effectLst/>
                          <a:latin typeface="+mn-lt"/>
                          <a:ea typeface="Arial" panose="020B0604020202020204" pitchFamily="34" charset="0"/>
                        </a:rPr>
                        <a:t>todos</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los</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tipos</a:t>
                      </a:r>
                      <a:r>
                        <a:rPr lang="en-US" sz="2000" b="1" i="0" dirty="0">
                          <a:solidFill>
                            <a:schemeClr val="tx1"/>
                          </a:solidFill>
                          <a:effectLst/>
                          <a:latin typeface="+mn-lt"/>
                          <a:ea typeface="Arial" panose="020B0604020202020204" pitchFamily="34" charset="0"/>
                        </a:rPr>
                        <a:t>)</a:t>
                      </a:r>
                      <a:endParaRPr lang="en-US" sz="2000" b="1"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2446347"/>
                  </a:ext>
                </a:extLst>
              </a:tr>
              <a:tr h="1731392">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Provincia</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Número de casos clínicos</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a:solidFill>
                            <a:schemeClr val="tx1"/>
                          </a:solidFill>
                          <a:effectLst/>
                          <a:latin typeface="+mn-lt"/>
                          <a:ea typeface="Arial" panose="020B0604020202020204" pitchFamily="34" charset="0"/>
                        </a:rPr>
                        <a:t>Tasa de </a:t>
                      </a:r>
                      <a:r>
                        <a:rPr lang="en-US" sz="2000" b="1" i="0" dirty="0" err="1">
                          <a:solidFill>
                            <a:schemeClr val="tx1"/>
                          </a:solidFill>
                          <a:effectLst/>
                          <a:latin typeface="+mn-lt"/>
                          <a:ea typeface="Arial" panose="020B0604020202020204" pitchFamily="34" charset="0"/>
                        </a:rPr>
                        <a:t>incidencia</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clínica</a:t>
                      </a:r>
                      <a:r>
                        <a:rPr lang="en-US" sz="2000" b="1" i="0" dirty="0">
                          <a:solidFill>
                            <a:schemeClr val="tx1"/>
                          </a:solidFill>
                          <a:effectLst/>
                          <a:latin typeface="+mn-lt"/>
                          <a:ea typeface="Arial" panose="020B0604020202020204" pitchFamily="34" charset="0"/>
                        </a:rPr>
                        <a:t> </a:t>
                      </a:r>
                    </a:p>
                    <a:p>
                      <a:pPr marL="0" marR="0" algn="ctr">
                        <a:spcBef>
                          <a:spcPts val="0"/>
                        </a:spcBef>
                        <a:spcAft>
                          <a:spcPts val="0"/>
                        </a:spcAft>
                      </a:pPr>
                      <a:r>
                        <a:rPr lang="en-US" sz="2000" b="1" i="0" dirty="0">
                          <a:solidFill>
                            <a:schemeClr val="tx1"/>
                          </a:solidFill>
                          <a:effectLst/>
                          <a:latin typeface="+mn-lt"/>
                          <a:ea typeface="Arial" panose="020B0604020202020204" pitchFamily="34" charset="0"/>
                        </a:rPr>
                        <a:t>(por 100,000</a:t>
                      </a:r>
                      <a:r>
                        <a:rPr lang="en-US" sz="2000"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err="1">
                          <a:solidFill>
                            <a:schemeClr val="tx1"/>
                          </a:solidFill>
                          <a:effectLst/>
                          <a:latin typeface="+mn-lt"/>
                          <a:ea typeface="Arial" panose="020B0604020202020204" pitchFamily="34" charset="0"/>
                        </a:rPr>
                        <a:t>Número</a:t>
                      </a:r>
                      <a:r>
                        <a:rPr lang="en-US" sz="2000" b="1" i="0" dirty="0">
                          <a:solidFill>
                            <a:schemeClr val="tx1"/>
                          </a:solidFill>
                          <a:effectLst/>
                          <a:latin typeface="+mn-lt"/>
                          <a:ea typeface="Arial" panose="020B0604020202020204" pitchFamily="34" charset="0"/>
                        </a:rPr>
                        <a:t> de </a:t>
                      </a:r>
                      <a:r>
                        <a:rPr lang="en-US" sz="2000" b="1" i="0" dirty="0" err="1">
                          <a:solidFill>
                            <a:schemeClr val="tx1"/>
                          </a:solidFill>
                          <a:effectLst/>
                          <a:latin typeface="+mn-lt"/>
                          <a:ea typeface="Arial" panose="020B0604020202020204" pitchFamily="34" charset="0"/>
                        </a:rPr>
                        <a:t>casos</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confirmados</a:t>
                      </a:r>
                      <a:r>
                        <a:rPr lang="en-US" sz="2000" b="1" i="0" dirty="0">
                          <a:solidFill>
                            <a:schemeClr val="tx1"/>
                          </a:solidFill>
                          <a:effectLst/>
                          <a:latin typeface="+mn-lt"/>
                          <a:ea typeface="Arial" panose="020B0604020202020204" pitchFamily="34" charset="0"/>
                        </a:rPr>
                        <a:t> en </a:t>
                      </a:r>
                      <a:r>
                        <a:rPr lang="en-US" sz="2000" b="1" i="0" dirty="0" err="1">
                          <a:solidFill>
                            <a:schemeClr val="tx1"/>
                          </a:solidFill>
                          <a:effectLst/>
                          <a:latin typeface="+mn-lt"/>
                          <a:ea typeface="Arial" panose="020B0604020202020204" pitchFamily="34" charset="0"/>
                        </a:rPr>
                        <a:t>laboratorio</a:t>
                      </a:r>
                      <a:r>
                        <a:rPr lang="en-US" sz="2000" b="1"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dirty="0" err="1">
                          <a:solidFill>
                            <a:schemeClr val="tx1"/>
                          </a:solidFill>
                          <a:effectLst/>
                          <a:latin typeface="+mn-lt"/>
                          <a:ea typeface="Arial" panose="020B0604020202020204" pitchFamily="34" charset="0"/>
                        </a:rPr>
                        <a:t>Incidencia</a:t>
                      </a:r>
                      <a:r>
                        <a:rPr lang="en-US" sz="2000" b="1" i="0" dirty="0">
                          <a:solidFill>
                            <a:schemeClr val="tx1"/>
                          </a:solidFill>
                          <a:effectLst/>
                          <a:latin typeface="+mn-lt"/>
                          <a:ea typeface="Arial" panose="020B0604020202020204" pitchFamily="34" charset="0"/>
                        </a:rPr>
                        <a:t> </a:t>
                      </a:r>
                      <a:r>
                        <a:rPr lang="en-US" sz="2000" b="1" i="0" dirty="0" err="1">
                          <a:solidFill>
                            <a:schemeClr val="tx1"/>
                          </a:solidFill>
                          <a:effectLst/>
                          <a:latin typeface="+mn-lt"/>
                          <a:ea typeface="Arial" panose="020B0604020202020204" pitchFamily="34" charset="0"/>
                        </a:rPr>
                        <a:t>confirmada</a:t>
                      </a:r>
                      <a:r>
                        <a:rPr lang="en-US" sz="2000" b="1" i="0" dirty="0">
                          <a:solidFill>
                            <a:schemeClr val="tx1"/>
                          </a:solidFill>
                          <a:effectLst/>
                          <a:latin typeface="+mn-lt"/>
                          <a:ea typeface="Arial" panose="020B0604020202020204" pitchFamily="34" charset="0"/>
                        </a:rPr>
                        <a:t> por </a:t>
                      </a:r>
                      <a:r>
                        <a:rPr lang="en-US" sz="2000" b="1" i="0" dirty="0" err="1">
                          <a:solidFill>
                            <a:schemeClr val="tx1"/>
                          </a:solidFill>
                          <a:effectLst/>
                          <a:latin typeface="+mn-lt"/>
                          <a:ea typeface="Arial" panose="020B0604020202020204" pitchFamily="34" charset="0"/>
                        </a:rPr>
                        <a:t>laboratorio</a:t>
                      </a:r>
                      <a:r>
                        <a:rPr lang="en-US" sz="2000" b="1" i="0" dirty="0">
                          <a:solidFill>
                            <a:schemeClr val="tx1"/>
                          </a:solidFill>
                          <a:effectLst/>
                          <a:latin typeface="+mn-lt"/>
                          <a:ea typeface="Arial" panose="020B0604020202020204" pitchFamily="34" charset="0"/>
                        </a:rPr>
                        <a:t> (por 100,000</a:t>
                      </a:r>
                      <a:r>
                        <a:rPr lang="en-US" sz="2000"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Número de muertes </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ctr">
                        <a:spcBef>
                          <a:spcPts val="0"/>
                        </a:spcBef>
                        <a:spcAft>
                          <a:spcPts val="0"/>
                        </a:spcAft>
                      </a:pPr>
                      <a:r>
                        <a:rPr lang="en-US" sz="2000" b="1" i="0">
                          <a:solidFill>
                            <a:schemeClr val="tx1"/>
                          </a:solidFill>
                          <a:effectLst/>
                          <a:latin typeface="+mn-lt"/>
                          <a:ea typeface="Arial" panose="020B0604020202020204" pitchFamily="34" charset="0"/>
                        </a:rPr>
                        <a:t>Tasa de letalidad (%</a:t>
                      </a:r>
                      <a:r>
                        <a:rPr lang="en-US" sz="2000" i="0">
                          <a:solidFill>
                            <a:schemeClr val="tx1"/>
                          </a:solidFill>
                          <a:effectLst/>
                          <a:latin typeface="+mn-lt"/>
                          <a:ea typeface="Arial" panose="020B0604020202020204" pitchFamily="34" charset="0"/>
                        </a:rPr>
                        <a:t>) </a:t>
                      </a:r>
                      <a:endParaRPr lang="en-US" sz="2000" i="0">
                        <a:solidFill>
                          <a:schemeClr val="tx1"/>
                        </a:solidFill>
                        <a:effectLst/>
                        <a:latin typeface="+mn-lt"/>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72192130"/>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A</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3,696</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1,600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35124559"/>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B</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90,832</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2,800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118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0.13</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132550"/>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C</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126,341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1,975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1,388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21.7</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512552610"/>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D</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262,958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2,250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397</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3.4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cs typeface="Calibri" panose="020F0502020204030204" pitchFamily="34" charset="0"/>
                        </a:rPr>
                        <a:t>281</a:t>
                      </a:r>
                      <a:endParaRPr lang="en-US" sz="2000" i="0">
                        <a:solidFill>
                          <a:schemeClr val="tx1"/>
                        </a:solidFill>
                        <a:effectLst/>
                        <a:latin typeface="+mn-lt"/>
                        <a:ea typeface="MS Mincho" panose="02020609040205080304" pitchFamily="49"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8978675"/>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E</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87,119</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1,325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(NR)</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0.11</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49536468"/>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F</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96,348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1,850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1,424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27.3</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173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0.18</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5863276"/>
                  </a:ext>
                </a:extLst>
              </a:tr>
              <a:tr h="288565">
                <a:tc>
                  <a:txBody>
                    <a:bodyPr/>
                    <a:lstStyle/>
                    <a:p>
                      <a:pPr marL="0" marR="0" algn="ctr">
                        <a:spcBef>
                          <a:spcPts val="0"/>
                        </a:spcBef>
                        <a:spcAft>
                          <a:spcPts val="0"/>
                        </a:spcAft>
                      </a:pPr>
                      <a:r>
                        <a:rPr lang="en-US" sz="2000" i="0">
                          <a:solidFill>
                            <a:schemeClr val="tx1"/>
                          </a:solidFill>
                          <a:effectLst/>
                          <a:latin typeface="+mn-lt"/>
                          <a:ea typeface="Calibri" panose="020F0502020204030204" pitchFamily="34" charset="0"/>
                        </a:rPr>
                        <a:t>G</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42,760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1,475</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1,230</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2.4</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MS Mincho" panose="02020609040205080304" pitchFamily="49" charset="-128"/>
                          <a:cs typeface="Calibri" panose="020F0502020204030204" pitchFamily="34" charset="0"/>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0.06</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03616894"/>
                  </a:ext>
                </a:extLst>
              </a:tr>
              <a:tr h="288565">
                <a:tc>
                  <a:txBody>
                    <a:bodyPr/>
                    <a:lstStyle/>
                    <a:p>
                      <a:pPr marL="0" marR="0" algn="ctr">
                        <a:spcBef>
                          <a:spcPts val="0"/>
                        </a:spcBef>
                        <a:spcAft>
                          <a:spcPts val="0"/>
                        </a:spcAft>
                      </a:pPr>
                      <a:r>
                        <a:rPr lang="en-US" sz="2000" i="0">
                          <a:solidFill>
                            <a:schemeClr val="tx1"/>
                          </a:solidFill>
                          <a:effectLst/>
                          <a:latin typeface="+mn-lt"/>
                          <a:ea typeface="Arial" panose="020B0604020202020204" pitchFamily="34" charset="0"/>
                        </a:rPr>
                        <a:t>Total</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0" i="0" dirty="0">
                          <a:solidFill>
                            <a:schemeClr val="tx1"/>
                          </a:solidFill>
                          <a:effectLst/>
                          <a:latin typeface="+mn-lt"/>
                          <a:ea typeface="Arial" panose="020B0604020202020204" pitchFamily="34" charset="0"/>
                        </a:rPr>
                        <a:t>762,653</a:t>
                      </a:r>
                      <a:r>
                        <a:rPr lang="en-US" sz="2000" b="1" i="0" dirty="0">
                          <a:solidFill>
                            <a:schemeClr val="tx1"/>
                          </a:solidFill>
                          <a:effectLst/>
                          <a:latin typeface="+mn-lt"/>
                          <a:ea typeface="Arial" panose="020B0604020202020204" pitchFamily="34" charset="0"/>
                        </a:rPr>
                        <a:t> </a:t>
                      </a:r>
                      <a:endParaRPr lang="en-US" sz="2000" i="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 </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i="0">
                          <a:solidFill>
                            <a:schemeClr val="tx1"/>
                          </a:solidFill>
                          <a:effectLst/>
                          <a:latin typeface="+mn-lt"/>
                          <a:ea typeface="Calibri" panose="020F0502020204030204" pitchFamily="34" charset="0"/>
                        </a:rPr>
                        <a:t>4,439</a:t>
                      </a:r>
                      <a:endParaRPr lang="en-US" sz="200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1" i="0">
                          <a:solidFill>
                            <a:schemeClr val="tx1"/>
                          </a:solidFill>
                          <a:effectLst/>
                          <a:latin typeface="+mn-lt"/>
                          <a:ea typeface="Calibri" panose="020F0502020204030204" pitchFamily="34" charset="0"/>
                        </a:rPr>
                        <a:t> </a:t>
                      </a:r>
                      <a:endParaRPr lang="en-US" sz="2000" b="1"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r>
                        <a:rPr lang="en-US" sz="2000" b="0" i="0">
                          <a:solidFill>
                            <a:schemeClr val="tx1"/>
                          </a:solidFill>
                          <a:effectLst/>
                          <a:latin typeface="+mn-lt"/>
                          <a:ea typeface="Calibri" panose="020F0502020204030204" pitchFamily="34" charset="0"/>
                        </a:rPr>
                        <a:t>1,143 </a:t>
                      </a:r>
                      <a:endParaRPr lang="en-US" sz="2000" b="0" i="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r">
                        <a:spcBef>
                          <a:spcPts val="0"/>
                        </a:spcBef>
                        <a:spcAft>
                          <a:spcPts val="0"/>
                        </a:spcAft>
                      </a:pPr>
                      <a:endParaRPr lang="en-US" sz="2000" b="0" i="0" dirty="0">
                        <a:solidFill>
                          <a:schemeClr val="tx1"/>
                        </a:solidFill>
                        <a:effectLst/>
                        <a:latin typeface="+mn-lt"/>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3736577318"/>
                  </a:ext>
                </a:extLst>
              </a:tr>
            </a:tbl>
          </a:graphicData>
        </a:graphic>
      </p:graphicFrame>
      <p:sp>
        <p:nvSpPr>
          <p:cNvPr id="5" name="TextBox 4">
            <a:extLst>
              <a:ext uri="{FF2B5EF4-FFF2-40B4-BE49-F238E27FC236}">
                <a16:creationId xmlns:a16="http://schemas.microsoft.com/office/drawing/2014/main" id="{2BB047A5-E89A-06CA-7826-F4839732EED4}"/>
              </a:ext>
            </a:extLst>
          </p:cNvPr>
          <p:cNvSpPr txBox="1"/>
          <p:nvPr/>
        </p:nvSpPr>
        <p:spPr>
          <a:xfrm>
            <a:off x="701879" y="5935765"/>
            <a:ext cx="10788238" cy="400110"/>
          </a:xfrm>
          <a:prstGeom prst="rect">
            <a:avLst/>
          </a:prstGeom>
          <a:noFill/>
        </p:spPr>
        <p:txBody>
          <a:bodyPr wrap="square">
            <a:spAutoFit/>
          </a:bodyPr>
          <a:lstStyle/>
          <a:p>
            <a:r>
              <a:rPr lang="es-ES" sz="2000" i="1" dirty="0">
                <a:solidFill>
                  <a:srgbClr val="000000"/>
                </a:solidFill>
                <a:latin typeface="Arial" panose="020B0604020202020204" pitchFamily="34" charset="0"/>
                <a:ea typeface="MS Mincho" panose="02020609040205080304" pitchFamily="49" charset="-128"/>
              </a:rPr>
              <a:t>Nota: </a:t>
            </a:r>
            <a:r>
              <a:rPr lang="es-ES" sz="2000" i="1" dirty="0">
                <a:latin typeface="Arial" panose="020B0604020202020204" pitchFamily="34" charset="0"/>
                <a:ea typeface="MS Mincho" panose="02020609040205080304" pitchFamily="49" charset="-128"/>
              </a:rPr>
              <a:t>(NR) </a:t>
            </a:r>
            <a:r>
              <a:rPr lang="es-ES" sz="2000" i="1" dirty="0">
                <a:solidFill>
                  <a:srgbClr val="000000"/>
                </a:solidFill>
                <a:latin typeface="Arial" panose="020B0604020202020204" pitchFamily="34" charset="0"/>
                <a:ea typeface="MS Mincho" panose="02020609040205080304" pitchFamily="49" charset="-128"/>
              </a:rPr>
              <a:t>indica que no se dispone de datos sobre los casos y no se puede calcular la Tasa.</a:t>
            </a:r>
            <a:endParaRPr lang="es-ES" sz="2000" dirty="0"/>
          </a:p>
        </p:txBody>
      </p:sp>
    </p:spTree>
    <p:extLst>
      <p:ext uri="{BB962C8B-B14F-4D97-AF65-F5344CB8AC3E}">
        <p14:creationId xmlns:p14="http://schemas.microsoft.com/office/powerpoint/2010/main" val="2481651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266700" y="1497908"/>
            <a:ext cx="12077700" cy="4448218"/>
          </a:xfrm>
        </p:spPr>
        <p:txBody>
          <a:bodyPr anchor="ctr"/>
          <a:lstStyle/>
          <a:p>
            <a:pPr marL="0" indent="0">
              <a:buNone/>
            </a:pPr>
            <a:r>
              <a:rPr lang="es-ES" dirty="0"/>
              <a:t>Tasa de letalidad por Influenza 2024 = (1,143 / 762,653) x 100% = 0.15%</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11: Respuesta</a:t>
            </a:r>
          </a:p>
        </p:txBody>
      </p:sp>
    </p:spTree>
    <p:extLst>
      <p:ext uri="{BB962C8B-B14F-4D97-AF65-F5344CB8AC3E}">
        <p14:creationId xmlns:p14="http://schemas.microsoft.com/office/powerpoint/2010/main" val="1528464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marR="0" indent="0">
              <a:spcBef>
                <a:spcPts val="0"/>
              </a:spcBef>
              <a:spcAft>
                <a:spcPts val="0"/>
              </a:spcAft>
              <a:buNone/>
              <a:tabLst>
                <a:tab pos="841375" algn="l"/>
              </a:tabLst>
            </a:pPr>
            <a:r>
              <a:rPr lang="es-ES" dirty="0">
                <a:effectLst/>
                <a:latin typeface="Arial" panose="020B0604020202020204" pitchFamily="34" charset="0"/>
                <a:ea typeface="Arial" panose="020B0604020202020204" pitchFamily="34" charset="0"/>
              </a:rPr>
              <a:t>La provincia D tuvo más muertes (n=281) que la provincia F (n=173). Entonces, ¿por qué la tasa de letalidad de la provincia F fue superior a la de la provincia D?</a:t>
            </a:r>
          </a:p>
          <a:p>
            <a:pPr marL="0" indent="0">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12</a:t>
            </a:r>
          </a:p>
        </p:txBody>
      </p:sp>
    </p:spTree>
    <p:extLst>
      <p:ext uri="{BB962C8B-B14F-4D97-AF65-F5344CB8AC3E}">
        <p14:creationId xmlns:p14="http://schemas.microsoft.com/office/powerpoint/2010/main" val="3131529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La tasa de letalidad se calcula como el número de muertes debidas a una enfermedad dividido por el número total de casos de dicha enfermedad. Aunque la provincia D registró más muertes por influenza, la frecuencia de muertes entre los casos de la provincia F fue mayor.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12: Respuesta</a:t>
            </a:r>
          </a:p>
        </p:txBody>
      </p:sp>
    </p:spTree>
    <p:extLst>
      <p:ext uri="{BB962C8B-B14F-4D97-AF65-F5344CB8AC3E}">
        <p14:creationId xmlns:p14="http://schemas.microsoft.com/office/powerpoint/2010/main" val="1894762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A: Revisión de los datos sobre </a:t>
            </a:r>
            <a:br>
              <a:rPr lang="es-ES" dirty="0"/>
            </a:br>
            <a:r>
              <a:rPr lang="es-ES" dirty="0"/>
              <a:t>la influenza (1/2)</a:t>
            </a:r>
          </a:p>
        </p:txBody>
      </p:sp>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latin typeface="Arial" panose="020B0604020202020204" pitchFamily="34" charset="0"/>
                <a:ea typeface="MS Mincho" panose="02020609040205080304" pitchFamily="49" charset="-128"/>
              </a:rPr>
              <a:t>Corre el año 2024. Un lunes por la mañana a principios de marzo, usted empieza a trabajar como responsable de vigilancia de la influenza en la oficina de salud pública del distrito D, situada en la provincia A del país Z. Antes de llegar, repasa sus apuntes sobre vigilancia. </a:t>
            </a:r>
            <a:endParaRPr lang="es-ES" dirty="0"/>
          </a:p>
        </p:txBody>
      </p:sp>
    </p:spTree>
    <p:extLst>
      <p:ext uri="{BB962C8B-B14F-4D97-AF65-F5344CB8AC3E}">
        <p14:creationId xmlns:p14="http://schemas.microsoft.com/office/powerpoint/2010/main" val="29187482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Tanto en 2021 como en 2023, la economía del país se vio duramente afectada por brotes de influenza aviar en sus granjas avícolas, que provocaron una mortandad de pollos a gran escala y redujeron las exportaciones. </a:t>
            </a:r>
          </a:p>
          <a:p>
            <a:pPr marL="0" indent="0">
              <a:spcBef>
                <a:spcPts val="0"/>
              </a:spcBef>
              <a:buNone/>
            </a:pPr>
            <a:endParaRPr lang="es-ES" dirty="0"/>
          </a:p>
          <a:p>
            <a:pPr marL="0" indent="0">
              <a:spcBef>
                <a:spcPts val="0"/>
              </a:spcBef>
              <a:buNone/>
            </a:pPr>
            <a:r>
              <a:rPr lang="es-ES" dirty="0"/>
              <a:t>El gobierno proporcionó fondos al Programa de Influenza del Ministerio de Sanidad para reforzar la vigilancia de la influenza humana y aviar, incluida la mejora de las pruebas moleculares.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B: Vigilancia de la influenza (1/2) </a:t>
            </a:r>
          </a:p>
        </p:txBody>
      </p:sp>
    </p:spTree>
    <p:extLst>
      <p:ext uri="{BB962C8B-B14F-4D97-AF65-F5344CB8AC3E}">
        <p14:creationId xmlns:p14="http://schemas.microsoft.com/office/powerpoint/2010/main" val="19523778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Dado que todos los residentes del País Z reciben asistencia sanitaria gratuita, el gobierno confiaba en poder identificar la mayoría de los casos de gripe en el país y vigilar los virus de influenza con potencial pandémico.</a:t>
            </a:r>
          </a:p>
          <a:p>
            <a:pPr marL="0" indent="0">
              <a:spcBef>
                <a:spcPts val="0"/>
              </a:spcBef>
              <a:buNone/>
            </a:pPr>
            <a:endParaRPr lang="es-ES" dirty="0"/>
          </a:p>
          <a:p>
            <a:pPr marL="0" indent="0">
              <a:spcBef>
                <a:spcPts val="0"/>
              </a:spcBef>
              <a:buNone/>
            </a:pPr>
            <a:r>
              <a:rPr lang="es-ES" dirty="0"/>
              <a:t>Actualmente se están llevando a cabo las siguientes actividades de vigilancia de influenza.</a:t>
            </a:r>
          </a:p>
          <a:p>
            <a:pPr lvl="2">
              <a:spcBef>
                <a:spcPts val="0"/>
              </a:spcBef>
            </a:pPr>
            <a:endParaRPr lang="es-ES" i="1" dirty="0"/>
          </a:p>
          <a:p>
            <a:pPr marL="0" indent="0">
              <a:spcBef>
                <a:spcPts val="0"/>
              </a:spcBef>
              <a:buNone/>
            </a:pPr>
            <a:r>
              <a:rPr lang="es-ES" sz="2800" dirty="0">
                <a:solidFill>
                  <a:srgbClr val="109648"/>
                </a:solidFill>
                <a:latin typeface="Arial" panose="020B0604020202020204" pitchFamily="34" charset="0"/>
                <a:ea typeface="MS Mincho" panose="02020609040205080304" pitchFamily="49" charset="-128"/>
              </a:rPr>
              <a:t>Consulte las actividades en el cuaderno del participante </a:t>
            </a:r>
            <a:r>
              <a:rPr lang="es-ES" dirty="0">
                <a:solidFill>
                  <a:srgbClr val="109648"/>
                </a:solidFill>
                <a:latin typeface="Arial" panose="020B0604020202020204" pitchFamily="34" charset="0"/>
                <a:ea typeface="MS Mincho" panose="02020609040205080304" pitchFamily="49" charset="-128"/>
              </a:rPr>
              <a:t>y lea </a:t>
            </a:r>
            <a:r>
              <a:rPr lang="es-ES" dirty="0">
                <a:solidFill>
                  <a:srgbClr val="109648"/>
                </a:solidFill>
              </a:rPr>
              <a:t>las secciones sobre la vigilancia de la </a:t>
            </a:r>
            <a:r>
              <a:rPr lang="es-ES" dirty="0">
                <a:solidFill>
                  <a:srgbClr val="109648"/>
                </a:solidFill>
                <a:latin typeface="Arial" panose="020B0604020202020204" pitchFamily="34" charset="0"/>
                <a:ea typeface="MS Mincho" panose="02020609040205080304" pitchFamily="49" charset="-128"/>
              </a:rPr>
              <a:t>influenza.</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B: Vigilancia de la influenza (2/2)</a:t>
            </a:r>
          </a:p>
        </p:txBody>
      </p:sp>
    </p:spTree>
    <p:extLst>
      <p:ext uri="{BB962C8B-B14F-4D97-AF65-F5344CB8AC3E}">
        <p14:creationId xmlns:p14="http://schemas.microsoft.com/office/powerpoint/2010/main" val="16122233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8"/>
            <a:ext cx="10515600" cy="3853164"/>
          </a:xfrm>
        </p:spPr>
        <p:txBody>
          <a:bodyPr anchor="ctr"/>
          <a:lstStyle/>
          <a:p>
            <a:pPr marL="0" indent="0">
              <a:buNone/>
            </a:pPr>
            <a:r>
              <a:rPr lang="es-ES" dirty="0"/>
              <a:t>¿El sistema de vigilancia de la influenza es activo, pasivo o ambos? Apoye su respuesta.</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13</a:t>
            </a:r>
          </a:p>
        </p:txBody>
      </p:sp>
    </p:spTree>
    <p:extLst>
      <p:ext uri="{BB962C8B-B14F-4D97-AF65-F5344CB8AC3E}">
        <p14:creationId xmlns:p14="http://schemas.microsoft.com/office/powerpoint/2010/main" val="1486175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199" y="1478857"/>
            <a:ext cx="10652393" cy="4639309"/>
          </a:xfrm>
        </p:spPr>
        <p:txBody>
          <a:bodyPr anchor="ctr"/>
          <a:lstStyle/>
          <a:p>
            <a:r>
              <a:rPr lang="es-ES" dirty="0"/>
              <a:t>Ambos</a:t>
            </a:r>
          </a:p>
          <a:p>
            <a:pPr lvl="1"/>
            <a:r>
              <a:rPr lang="es-ES" dirty="0"/>
              <a:t>Vigilancia activa: los funcionarios de salud pública recopilan datos de los centros sanitarios y realizan visitas rutinarias y llamadas telefónicas.</a:t>
            </a:r>
          </a:p>
          <a:p>
            <a:pPr lvl="1"/>
            <a:r>
              <a:rPr lang="es-ES" dirty="0"/>
              <a:t>Vigilancia pasiva: notificación por parte de los centros de salud y los laboratorios a las oficinas de salud pública de los distritos.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13: Respuesta</a:t>
            </a:r>
          </a:p>
        </p:txBody>
      </p:sp>
    </p:spTree>
    <p:extLst>
      <p:ext uri="{BB962C8B-B14F-4D97-AF65-F5344CB8AC3E}">
        <p14:creationId xmlns:p14="http://schemas.microsoft.com/office/powerpoint/2010/main" val="27397674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¿Cuál es el propósito y el valor de exigir a los centros sanitarios y laboratorios que notifiquen cero casos si no se ha identificado ninguno esa semana?</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14</a:t>
            </a:r>
          </a:p>
        </p:txBody>
      </p:sp>
    </p:spTree>
    <p:extLst>
      <p:ext uri="{BB962C8B-B14F-4D97-AF65-F5344CB8AC3E}">
        <p14:creationId xmlns:p14="http://schemas.microsoft.com/office/powerpoint/2010/main" val="16771836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r>
              <a:rPr lang="es-ES" dirty="0"/>
              <a:t>Distinguir entre la ausencia de casos y la falta de notificación de casos.</a:t>
            </a:r>
          </a:p>
          <a:p>
            <a:r>
              <a:rPr lang="es-ES" dirty="0"/>
              <a:t>El requisito de notificación cero tiene por objeto garantizar que los funcionarios de salud pública sepan que los centros de atención sanitaria y los laboratorios no diagnosticaron casos en lugar de notificar menos o no notificar. Los funcionarios de salud pública deben ser capaces de distinguir entre cero casos y la falta de notificación, especialmente durante los esfuerzos para eliminar una enfermedad.</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14: Respuesta</a:t>
            </a:r>
          </a:p>
        </p:txBody>
      </p:sp>
    </p:spTree>
    <p:extLst>
      <p:ext uri="{BB962C8B-B14F-4D97-AF65-F5344CB8AC3E}">
        <p14:creationId xmlns:p14="http://schemas.microsoft.com/office/powerpoint/2010/main" val="19409921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a:xfrm>
            <a:off x="838199" y="1478857"/>
            <a:ext cx="10784596" cy="4639309"/>
          </a:xfrm>
        </p:spPr>
        <p:txBody>
          <a:bodyPr anchor="ctr"/>
          <a:lstStyle/>
          <a:p>
            <a:pPr marL="0" indent="0">
              <a:spcBef>
                <a:spcPts val="0"/>
              </a:spcBef>
              <a:buNone/>
            </a:pPr>
            <a:r>
              <a:rPr lang="es-ES" dirty="0"/>
              <a:t>Uno de los aspectos más importantes de la vigilancia de la influenza es la investigación de casos sospechosos de influenza aviar en humanos. </a:t>
            </a:r>
          </a:p>
          <a:p>
            <a:pPr marL="0" indent="0">
              <a:spcBef>
                <a:spcPts val="0"/>
              </a:spcBef>
              <a:buNone/>
            </a:pPr>
            <a:endParaRPr lang="es-ES" dirty="0"/>
          </a:p>
          <a:p>
            <a:pPr marL="0" indent="0">
              <a:spcBef>
                <a:spcPts val="0"/>
              </a:spcBef>
              <a:buNone/>
            </a:pPr>
            <a:r>
              <a:rPr lang="es-ES" dirty="0"/>
              <a:t>Como nuevo funcionario de vigilancia, le conviene familiarizarse con la forma de investigar un caso sospechoso de influenza aviar.</a:t>
            </a:r>
          </a:p>
          <a:p>
            <a:pPr marL="0" indent="0">
              <a:spcBef>
                <a:spcPts val="0"/>
              </a:spcBef>
              <a:buNone/>
            </a:pPr>
            <a:endParaRPr lang="es-ES" dirty="0"/>
          </a:p>
          <a:p>
            <a:pPr marL="0" indent="0">
              <a:spcBef>
                <a:spcPts val="0"/>
              </a:spcBef>
              <a:buNone/>
            </a:pPr>
            <a:r>
              <a:rPr lang="es-ES" dirty="0"/>
              <a:t>Para obtener más información, acuda a un colega con experiencia.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C: Investigación de casos (1/3)</a:t>
            </a:r>
          </a:p>
        </p:txBody>
      </p:sp>
    </p:spTree>
    <p:extLst>
      <p:ext uri="{BB962C8B-B14F-4D97-AF65-F5344CB8AC3E}">
        <p14:creationId xmlns:p14="http://schemas.microsoft.com/office/powerpoint/2010/main" val="41252004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Su colega menciona que realiza las visitas mensuales obligatorias a los centros sanitarios del distrito D para llevar a cabo la vigilancia. </a:t>
            </a:r>
          </a:p>
          <a:p>
            <a:pPr marL="0" indent="0">
              <a:spcBef>
                <a:spcPts val="0"/>
              </a:spcBef>
              <a:buNone/>
            </a:pPr>
            <a:endParaRPr lang="es-ES" dirty="0"/>
          </a:p>
          <a:p>
            <a:pPr marL="0" indent="0">
              <a:spcBef>
                <a:spcPts val="0"/>
              </a:spcBef>
              <a:buNone/>
            </a:pPr>
            <a:r>
              <a:rPr lang="es-ES" dirty="0"/>
              <a:t>Le invita a acompañarle ese día en su visita mensual al Hospital General X para revisar los registros hospitalarios del mes </a:t>
            </a:r>
            <a:br>
              <a:rPr lang="es-ES" dirty="0"/>
            </a:br>
            <a:r>
              <a:rPr lang="es-ES" dirty="0"/>
              <a:t>de noviembre.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C: Investigación de casos (2/3)</a:t>
            </a:r>
          </a:p>
        </p:txBody>
      </p:sp>
    </p:spTree>
    <p:extLst>
      <p:ext uri="{BB962C8B-B14F-4D97-AF65-F5344CB8AC3E}">
        <p14:creationId xmlns:p14="http://schemas.microsoft.com/office/powerpoint/2010/main" val="4356771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Mientras revisa los historiales del Hospital General X, su colega identifica dos casos sospechosos de influenza aviar que no habían sido notificados. </a:t>
            </a:r>
          </a:p>
          <a:p>
            <a:pPr marL="0" indent="0">
              <a:spcBef>
                <a:spcPts val="0"/>
              </a:spcBef>
              <a:buNone/>
            </a:pPr>
            <a:endParaRPr lang="es-ES" dirty="0"/>
          </a:p>
          <a:p>
            <a:pPr marL="0" indent="0">
              <a:spcBef>
                <a:spcPts val="0"/>
              </a:spcBef>
              <a:buNone/>
            </a:pPr>
            <a:r>
              <a:rPr lang="es-ES" dirty="0"/>
              <a:t>Le pide que complete un formulario de reporte de investigación de influenza aviar para uno de los pacientes mientras él completa un formulario de reporte de investigación para el otro paciente.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C: Investigación de casos (3/3)</a:t>
            </a:r>
          </a:p>
        </p:txBody>
      </p:sp>
    </p:spTree>
    <p:extLst>
      <p:ext uri="{BB962C8B-B14F-4D97-AF65-F5344CB8AC3E}">
        <p14:creationId xmlns:p14="http://schemas.microsoft.com/office/powerpoint/2010/main" val="41851397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395617-1748-4392-B7E4-9886D69F44CA}"/>
              </a:ext>
            </a:extLst>
          </p:cNvPr>
          <p:cNvSpPr>
            <a:spLocks noGrp="1"/>
          </p:cNvSpPr>
          <p:nvPr>
            <p:ph sz="half" idx="2"/>
          </p:nvPr>
        </p:nvSpPr>
        <p:spPr/>
        <p:txBody>
          <a:bodyPr anchor="ctr"/>
          <a:lstStyle/>
          <a:p>
            <a:r>
              <a:rPr lang="es-ES" dirty="0"/>
              <a:t>Escenario de juego de roles</a:t>
            </a:r>
          </a:p>
          <a:p>
            <a:pPr lvl="1">
              <a:spcBef>
                <a:spcPts val="1800"/>
              </a:spcBef>
            </a:pPr>
            <a:r>
              <a:rPr lang="es-ES" dirty="0"/>
              <a:t>Los participantes asumirán distintos papeles y se entrevistarán entre sí para completar un formulario de investigación de casos de influenza.</a:t>
            </a:r>
          </a:p>
          <a:p>
            <a:pPr lvl="1">
              <a:spcBef>
                <a:spcPts val="1800"/>
              </a:spcBef>
            </a:pPr>
            <a:r>
              <a:rPr lang="es-ES" dirty="0"/>
              <a:t>Discusión</a:t>
            </a:r>
          </a:p>
          <a:p>
            <a:pPr lvl="2"/>
            <a:r>
              <a:rPr lang="es-ES" dirty="0">
                <a:effectLst/>
                <a:ea typeface="MS Mincho" panose="02020609040205080304" pitchFamily="49" charset="-128"/>
              </a:rPr>
              <a:t>¿En qué se diferenciaría entrevistar a un cuidador/propietario de animales de entrevistar a un paciente humano o a un clínico? </a:t>
            </a:r>
            <a:endParaRPr lang="es-ES" dirty="0">
              <a:ea typeface="MS Mincho" panose="02020609040205080304" pitchFamily="49" charset="-128"/>
            </a:endParaRPr>
          </a:p>
          <a:p>
            <a:pPr lvl="2"/>
            <a:r>
              <a:rPr lang="es-ES" dirty="0">
                <a:effectLst/>
                <a:ea typeface="MS Mincho" panose="02020609040205080304" pitchFamily="49" charset="-128"/>
              </a:rPr>
              <a:t>¿Cómo gestionaría los problemas de privacidad y seguridad de los propietarios y cuidadores que informan sobre enfermedades en sus animales?</a:t>
            </a:r>
            <a:endParaRPr lang="es-ES" sz="2800" dirty="0">
              <a:ea typeface="MS Mincho" panose="02020609040205080304" pitchFamily="49" charset="-128"/>
            </a:endParaRPr>
          </a:p>
        </p:txBody>
      </p:sp>
      <p:sp>
        <p:nvSpPr>
          <p:cNvPr id="2" name="Title 1">
            <a:extLst>
              <a:ext uri="{FF2B5EF4-FFF2-40B4-BE49-F238E27FC236}">
                <a16:creationId xmlns:a16="http://schemas.microsoft.com/office/drawing/2014/main" id="{A0C10FF6-074A-4265-B7E4-C245723E1157}"/>
              </a:ext>
            </a:extLst>
          </p:cNvPr>
          <p:cNvSpPr>
            <a:spLocks noGrp="1"/>
          </p:cNvSpPr>
          <p:nvPr>
            <p:ph type="title"/>
          </p:nvPr>
        </p:nvSpPr>
        <p:spPr>
          <a:xfrm>
            <a:off x="838200" y="339784"/>
            <a:ext cx="9752215" cy="800100"/>
          </a:xfrm>
          <a:solidFill>
            <a:schemeClr val="bg1"/>
          </a:solidFill>
        </p:spPr>
        <p:txBody>
          <a:bodyPr lIns="91440" tIns="45720" rIns="91440" bIns="45720" anchor="b" anchorCtr="0"/>
          <a:lstStyle/>
          <a:p>
            <a:r>
              <a:rPr lang="es-ES" dirty="0">
                <a:latin typeface="Franklin Gothic Medium"/>
              </a:rPr>
              <a:t>Ejercicio</a:t>
            </a:r>
          </a:p>
        </p:txBody>
      </p:sp>
      <p:pic>
        <p:nvPicPr>
          <p:cNvPr id="6" name="Picture 7" descr="Activity Icon">
            <a:extLst>
              <a:ext uri="{FF2B5EF4-FFF2-40B4-BE49-F238E27FC236}">
                <a16:creationId xmlns:a16="http://schemas.microsoft.com/office/drawing/2014/main" id="{09666568-3C00-2BA5-27E2-6FF3CAB54B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3372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A: Revisión de los datos sobre </a:t>
            </a:r>
            <a:br>
              <a:rPr lang="es-ES" dirty="0"/>
            </a:br>
            <a:r>
              <a:rPr lang="es-ES" dirty="0"/>
              <a:t>la influenza (2/2)</a:t>
            </a:r>
          </a:p>
        </p:txBody>
      </p:sp>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latin typeface="Arial" panose="020B0604020202020204" pitchFamily="34" charset="0"/>
                <a:ea typeface="MS Mincho" panose="02020609040205080304" pitchFamily="49" charset="-128"/>
              </a:rPr>
              <a:t>Se calcula que 85,000 personas viven en el distrito D al que usted está asignado. </a:t>
            </a:r>
          </a:p>
          <a:p>
            <a:pPr marL="0" indent="0">
              <a:spcBef>
                <a:spcPts val="0"/>
              </a:spcBef>
              <a:buNone/>
            </a:pPr>
            <a:endParaRPr lang="es-ES" dirty="0">
              <a:latin typeface="Arial" panose="020B0604020202020204" pitchFamily="34" charset="0"/>
              <a:ea typeface="MS Mincho" panose="02020609040205080304" pitchFamily="49" charset="-128"/>
            </a:endParaRPr>
          </a:p>
          <a:p>
            <a:pPr marL="0" indent="0">
              <a:spcBef>
                <a:spcPts val="0"/>
              </a:spcBef>
              <a:buNone/>
            </a:pPr>
            <a:r>
              <a:rPr lang="es-ES" dirty="0">
                <a:latin typeface="Arial" panose="020B0604020202020204" pitchFamily="34" charset="0"/>
                <a:ea typeface="MS Mincho" panose="02020609040205080304" pitchFamily="49" charset="-128"/>
              </a:rPr>
              <a:t>El distrito cuenta con un hospital (el Hospital General) y tres clínicas de salud: la Clínica del Distrito, la Clínica Infantil y la Clínica General. </a:t>
            </a:r>
            <a:endParaRPr lang="es-ES" i="1" dirty="0"/>
          </a:p>
        </p:txBody>
      </p:sp>
    </p:spTree>
    <p:extLst>
      <p:ext uri="{BB962C8B-B14F-4D97-AF65-F5344CB8AC3E}">
        <p14:creationId xmlns:p14="http://schemas.microsoft.com/office/powerpoint/2010/main" val="35236748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lIns="91440" tIns="45720" rIns="91440" bIns="45720" anchor="ctr"/>
          <a:lstStyle/>
          <a:p>
            <a:pPr marL="0" indent="0">
              <a:spcBef>
                <a:spcPts val="0"/>
              </a:spcBef>
              <a:buNone/>
            </a:pPr>
            <a:r>
              <a:rPr lang="es-ES" dirty="0"/>
              <a:t>Su primera semana como nuevo agente de vigilancia ha ido bien. Ahora es el lunes de la segunda semana. </a:t>
            </a:r>
          </a:p>
          <a:p>
            <a:pPr marL="0" indent="0">
              <a:spcBef>
                <a:spcPts val="0"/>
              </a:spcBef>
              <a:buNone/>
            </a:pPr>
            <a:endParaRPr lang="es-ES" dirty="0"/>
          </a:p>
          <a:p>
            <a:pPr marL="0" indent="0">
              <a:spcBef>
                <a:spcPts val="0"/>
              </a:spcBef>
              <a:buNone/>
            </a:pPr>
            <a:r>
              <a:rPr lang="es-ES" dirty="0"/>
              <a:t>El hospital y tres clínicas del distrito D han presentado sus reportes semanales mediante un formulario en papel, y el encargado del ingreso de datos ya los ha introducido en la base de datos electrónica sobre influenza.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a:xfrm>
            <a:off x="838199" y="457200"/>
            <a:ext cx="11145253" cy="800100"/>
          </a:xfrm>
        </p:spPr>
        <p:txBody>
          <a:bodyPr/>
          <a:lstStyle/>
          <a:p>
            <a:r>
              <a:rPr lang="es-ES" dirty="0"/>
              <a:t>Parte D: Limpieza y gestión de datos (1/3) </a:t>
            </a:r>
          </a:p>
        </p:txBody>
      </p:sp>
    </p:spTree>
    <p:extLst>
      <p:ext uri="{BB962C8B-B14F-4D97-AF65-F5344CB8AC3E}">
        <p14:creationId xmlns:p14="http://schemas.microsoft.com/office/powerpoint/2010/main" val="37284284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Su supervisor anuncia que el jefe médico del Distrito solicita una actualización sobre la situación de la influenza para este año. </a:t>
            </a:r>
          </a:p>
          <a:p>
            <a:pPr marL="0" indent="0">
              <a:spcBef>
                <a:spcPts val="0"/>
              </a:spcBef>
              <a:buNone/>
            </a:pPr>
            <a:endParaRPr lang="es-ES" dirty="0"/>
          </a:p>
          <a:p>
            <a:pPr marL="0" indent="0">
              <a:spcBef>
                <a:spcPts val="0"/>
              </a:spcBef>
              <a:buNone/>
            </a:pPr>
            <a:r>
              <a:rPr lang="es-ES" dirty="0"/>
              <a:t>Sólo se dispone de datos de enero a noviembre. </a:t>
            </a:r>
          </a:p>
          <a:p>
            <a:pPr marL="0" indent="0">
              <a:spcBef>
                <a:spcPts val="0"/>
              </a:spcBef>
              <a:buNone/>
            </a:pPr>
            <a:endParaRPr lang="es-ES" dirty="0"/>
          </a:p>
          <a:p>
            <a:pPr marL="0" indent="0">
              <a:spcBef>
                <a:spcPts val="0"/>
              </a:spcBef>
              <a:buNone/>
            </a:pPr>
            <a:r>
              <a:rPr lang="es-ES" dirty="0"/>
              <a:t>El jefe médico del Distrito quiere el resumen para mañana (martes) por la mañana.</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a:xfrm>
            <a:off x="838200" y="457200"/>
            <a:ext cx="11231880" cy="800100"/>
          </a:xfrm>
        </p:spPr>
        <p:txBody>
          <a:bodyPr/>
          <a:lstStyle/>
          <a:p>
            <a:r>
              <a:rPr lang="es-ES" dirty="0"/>
              <a:t>Parte D: Limpieza y gestión de datos (2/3) </a:t>
            </a:r>
          </a:p>
        </p:txBody>
      </p:sp>
    </p:spTree>
    <p:extLst>
      <p:ext uri="{BB962C8B-B14F-4D97-AF65-F5344CB8AC3E}">
        <p14:creationId xmlns:p14="http://schemas.microsoft.com/office/powerpoint/2010/main" val="29399934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Sabe que</a:t>
            </a:r>
            <a:r>
              <a:rPr lang="es-MX" dirty="0"/>
              <a:t>, antes de empezar a analizar los datos de vigilancia, siempre debe comprobar su calidad</a:t>
            </a:r>
            <a:r>
              <a:rPr lang="es-ES" dirty="0"/>
              <a:t>. Tendrá que corregir cualquier error para evitar presentar información incorrecta al jefe médico del Distrito. </a:t>
            </a:r>
          </a:p>
          <a:p>
            <a:pPr marL="0" indent="0">
              <a:spcBef>
                <a:spcPts val="0"/>
              </a:spcBef>
              <a:buNone/>
            </a:pPr>
            <a:endParaRPr lang="es-ES" dirty="0"/>
          </a:p>
          <a:p>
            <a:pPr marL="0" indent="0">
              <a:spcBef>
                <a:spcPts val="0"/>
              </a:spcBef>
              <a:buNone/>
            </a:pPr>
            <a:r>
              <a:rPr lang="es-ES" dirty="0">
                <a:solidFill>
                  <a:srgbClr val="109648"/>
                </a:solidFill>
              </a:rPr>
              <a:t>Consulte los cuadros 2-6 del cuaderno del participante.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a:xfrm>
            <a:off x="838199" y="457200"/>
            <a:ext cx="11212629" cy="800100"/>
          </a:xfrm>
        </p:spPr>
        <p:txBody>
          <a:bodyPr/>
          <a:lstStyle/>
          <a:p>
            <a:r>
              <a:rPr lang="es-ES" dirty="0"/>
              <a:t>Parte D: Limpieza y gestión de datos (3/3) </a:t>
            </a:r>
          </a:p>
        </p:txBody>
      </p:sp>
    </p:spTree>
    <p:extLst>
      <p:ext uri="{BB962C8B-B14F-4D97-AF65-F5344CB8AC3E}">
        <p14:creationId xmlns:p14="http://schemas.microsoft.com/office/powerpoint/2010/main" val="9461043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¿Qué problemas de calidad de los datos observa en el cuadro 2? </a:t>
            </a:r>
          </a:p>
          <a:p>
            <a:pPr marL="514350" indent="-514350">
              <a:buAutoNum type="alphaLcPeriod"/>
            </a:pPr>
            <a:endParaRPr lang="es-ES" dirty="0"/>
          </a:p>
          <a:p>
            <a:pPr marL="514350" indent="-514350">
              <a:buAutoNum type="alphaLcPeriod"/>
            </a:pPr>
            <a:r>
              <a:rPr lang="es-ES" dirty="0"/>
              <a:t>¿Qué medidas debe tomar para corregir la información?</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15</a:t>
            </a:r>
          </a:p>
        </p:txBody>
      </p:sp>
    </p:spTree>
    <p:extLst>
      <p:ext uri="{BB962C8B-B14F-4D97-AF65-F5344CB8AC3E}">
        <p14:creationId xmlns:p14="http://schemas.microsoft.com/office/powerpoint/2010/main" val="25600651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C2149B-901E-AE0F-5AD4-16932871DC7B}"/>
              </a:ext>
            </a:extLst>
          </p:cNvPr>
          <p:cNvSpPr>
            <a:spLocks noGrp="1"/>
          </p:cNvSpPr>
          <p:nvPr>
            <p:ph type="title"/>
          </p:nvPr>
        </p:nvSpPr>
        <p:spPr>
          <a:xfrm>
            <a:off x="379141" y="0"/>
            <a:ext cx="11717379" cy="1257300"/>
          </a:xfrm>
        </p:spPr>
        <p:txBody>
          <a:bodyPr/>
          <a:lstStyle/>
          <a:p>
            <a:r>
              <a:rPr lang="es-ES" dirty="0"/>
              <a:t>Tabla 2. Casos de influenza humana por edad en el Distrito D, de enero a noviembre de 2024</a:t>
            </a:r>
          </a:p>
        </p:txBody>
      </p:sp>
      <p:graphicFrame>
        <p:nvGraphicFramePr>
          <p:cNvPr id="9" name="Content Placeholder 8">
            <a:extLst>
              <a:ext uri="{FF2B5EF4-FFF2-40B4-BE49-F238E27FC236}">
                <a16:creationId xmlns:a16="http://schemas.microsoft.com/office/drawing/2014/main" id="{819F29AC-803A-4367-9C11-0F977D171581}"/>
              </a:ext>
            </a:extLst>
          </p:cNvPr>
          <p:cNvGraphicFramePr>
            <a:graphicFrameLocks noGrp="1"/>
          </p:cNvGraphicFramePr>
          <p:nvPr>
            <p:ph sz="half" idx="2"/>
            <p:extLst>
              <p:ext uri="{D42A27DB-BD31-4B8C-83A1-F6EECF244321}">
                <p14:modId xmlns:p14="http://schemas.microsoft.com/office/powerpoint/2010/main" val="3475622465"/>
              </p:ext>
            </p:extLst>
          </p:nvPr>
        </p:nvGraphicFramePr>
        <p:xfrm>
          <a:off x="3581396" y="1402030"/>
          <a:ext cx="5029200" cy="4754880"/>
        </p:xfrm>
        <a:graphic>
          <a:graphicData uri="http://schemas.openxmlformats.org/drawingml/2006/table">
            <a:tbl>
              <a:tblPr firstRow="1" firstCol="1" bandRow="1"/>
              <a:tblGrid>
                <a:gridCol w="2170622">
                  <a:extLst>
                    <a:ext uri="{9D8B030D-6E8A-4147-A177-3AD203B41FA5}">
                      <a16:colId xmlns:a16="http://schemas.microsoft.com/office/drawing/2014/main" val="589021467"/>
                    </a:ext>
                  </a:extLst>
                </a:gridCol>
                <a:gridCol w="2858578">
                  <a:extLst>
                    <a:ext uri="{9D8B030D-6E8A-4147-A177-3AD203B41FA5}">
                      <a16:colId xmlns:a16="http://schemas.microsoft.com/office/drawing/2014/main" val="2633169469"/>
                    </a:ext>
                  </a:extLst>
                </a:gridCol>
              </a:tblGrid>
              <a:tr h="338758">
                <a:tc>
                  <a:txBody>
                    <a:bodyPr/>
                    <a:lstStyle/>
                    <a:p>
                      <a:pPr marL="0" marR="0" algn="ctr">
                        <a:spcBef>
                          <a:spcPts val="0"/>
                        </a:spcBef>
                        <a:spcAft>
                          <a:spcPts val="0"/>
                        </a:spcAft>
                      </a:pPr>
                      <a:r>
                        <a:rPr lang="en-US" sz="2400" b="1">
                          <a:solidFill>
                            <a:schemeClr val="tx1"/>
                          </a:solidFill>
                          <a:effectLst/>
                          <a:latin typeface="Arial" panose="020B0604020202020204" pitchFamily="34" charset="0"/>
                          <a:ea typeface="Times New Roman" panose="02020603050405020304" pitchFamily="18" charset="0"/>
                        </a:rPr>
                        <a:t>Edad</a:t>
                      </a:r>
                      <a:endParaRPr lang="en-US" sz="2400" b="1">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400" b="1">
                          <a:solidFill>
                            <a:schemeClr val="tx1"/>
                          </a:solidFill>
                          <a:effectLst/>
                          <a:latin typeface="Arial" panose="020B0604020202020204" pitchFamily="34" charset="0"/>
                          <a:ea typeface="Times New Roman" panose="02020603050405020304" pitchFamily="18" charset="0"/>
                        </a:rPr>
                        <a:t>Número de casos</a:t>
                      </a:r>
                      <a:endParaRPr lang="en-US" sz="2400" b="1">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87863840"/>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02445193"/>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5</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5536293"/>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1</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25672024"/>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1</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3871279"/>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06350105"/>
                  </a:ext>
                </a:extLst>
              </a:tr>
              <a:tr h="338758">
                <a:tc>
                  <a:txBody>
                    <a:bodyPr/>
                    <a:lstStyle/>
                    <a:p>
                      <a:pPr marL="0" marR="0" algn="ctr">
                        <a:spcBef>
                          <a:spcPts val="0"/>
                        </a:spcBef>
                        <a:spcAft>
                          <a:spcPts val="0"/>
                        </a:spcAft>
                      </a:pPr>
                      <a:r>
                        <a:rPr lang="en-US" sz="2400">
                          <a:solidFill>
                            <a:schemeClr val="tx1"/>
                          </a:solidFill>
                          <a:effectLst/>
                          <a:latin typeface="Arial" panose="020B0604020202020204" pitchFamily="34" charset="0"/>
                          <a:ea typeface="Times New Roman" panose="02020603050405020304" pitchFamily="18" charset="0"/>
                        </a:rPr>
                        <a:t>10-63*</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solidFill>
                            <a:schemeClr val="tx1"/>
                          </a:solidFill>
                          <a:effectLst/>
                          <a:latin typeface="Arial" panose="020B0604020202020204" pitchFamily="34" charset="0"/>
                          <a:ea typeface="MS Mincho" panose="02020609040205080304" pitchFamily="49" charset="-128"/>
                        </a:rPr>
                        <a:t>29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6422273"/>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64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1</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071142331"/>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67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456709"/>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73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1</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40547899"/>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77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300"/>
                        </a:spcAft>
                      </a:pPr>
                      <a:r>
                        <a:rPr lang="en-US" sz="2400" dirty="0">
                          <a:solidFill>
                            <a:schemeClr val="tx1"/>
                          </a:solidFill>
                          <a:effectLst/>
                          <a:latin typeface="Arial" panose="020B0604020202020204" pitchFamily="34" charset="0"/>
                          <a:ea typeface="Times New Roman" panose="02020603050405020304" pitchFamily="18" charset="0"/>
                        </a:rPr>
                        <a:t>1</a:t>
                      </a:r>
                      <a:endParaRPr lang="en-US" sz="2400" dirty="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5352337"/>
                  </a:ext>
                </a:extLst>
              </a:tr>
              <a:tr h="338758">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MS Mincho" panose="02020609040205080304" pitchFamily="49" charset="-128"/>
                        </a:rPr>
                        <a:t>153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300"/>
                        </a:spcAft>
                      </a:pPr>
                      <a:r>
                        <a:rPr lang="en-US" sz="2400">
                          <a:solidFill>
                            <a:schemeClr val="tx1"/>
                          </a:solidFill>
                          <a:effectLst/>
                          <a:latin typeface="Arial" panose="020B0604020202020204" pitchFamily="34" charset="0"/>
                          <a:ea typeface="Times New Roman" panose="02020603050405020304" pitchFamily="18" charset="0"/>
                        </a:rPr>
                        <a:t>1</a:t>
                      </a:r>
                      <a:endParaRPr lang="en-US" sz="240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62937520"/>
                  </a:ext>
                </a:extLst>
              </a:tr>
              <a:tr h="338758">
                <a:tc>
                  <a:txBody>
                    <a:bodyPr/>
                    <a:lstStyle/>
                    <a:p>
                      <a:pPr marL="0" marR="0" algn="ctr">
                        <a:spcBef>
                          <a:spcPts val="0"/>
                        </a:spcBef>
                        <a:spcAft>
                          <a:spcPts val="300"/>
                        </a:spcAft>
                      </a:pPr>
                      <a:r>
                        <a:rPr lang="en-US" sz="2400" b="0">
                          <a:solidFill>
                            <a:schemeClr val="tx1"/>
                          </a:solidFill>
                          <a:effectLst/>
                          <a:latin typeface="Arial" panose="020B0604020202020204" pitchFamily="34" charset="0"/>
                          <a:ea typeface="Times New Roman" panose="02020603050405020304" pitchFamily="18" charset="0"/>
                        </a:rPr>
                        <a:t>Total</a:t>
                      </a:r>
                      <a:endParaRPr lang="en-US" sz="2400" b="0">
                        <a:solidFill>
                          <a:schemeClr val="tx1"/>
                        </a:solidFill>
                        <a:effectLst/>
                        <a:latin typeface="Arial" panose="020B0604020202020204" pitchFamily="34" charset="0"/>
                        <a:ea typeface="MS Mincho" panose="02020609040205080304" pitchFamily="49" charset="-128"/>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300"/>
                        </a:spcAft>
                      </a:pPr>
                      <a:r>
                        <a:rPr lang="en-US" sz="2400" b="0" dirty="0">
                          <a:solidFill>
                            <a:schemeClr val="tx1"/>
                          </a:solidFill>
                          <a:effectLst/>
                          <a:latin typeface="Arial" panose="020B0604020202020204" pitchFamily="34" charset="0"/>
                          <a:ea typeface="MS Mincho" panose="02020609040205080304" pitchFamily="49" charset="-128"/>
                        </a:rPr>
                        <a:t>44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383717658"/>
                  </a:ext>
                </a:extLst>
              </a:tr>
            </a:tbl>
          </a:graphicData>
        </a:graphic>
      </p:graphicFrame>
      <p:sp>
        <p:nvSpPr>
          <p:cNvPr id="10" name="Text Box 2">
            <a:extLst>
              <a:ext uri="{FF2B5EF4-FFF2-40B4-BE49-F238E27FC236}">
                <a16:creationId xmlns:a16="http://schemas.microsoft.com/office/drawing/2014/main" id="{638B83ED-51F0-4361-B406-13258F5079AB}"/>
              </a:ext>
            </a:extLst>
          </p:cNvPr>
          <p:cNvSpPr txBox="1">
            <a:spLocks noChangeArrowheads="1"/>
          </p:cNvSpPr>
          <p:nvPr/>
        </p:nvSpPr>
        <p:spPr bwMode="auto">
          <a:xfrm>
            <a:off x="2831341" y="6122340"/>
            <a:ext cx="6830456" cy="646331"/>
          </a:xfrm>
          <a:prstGeom prst="rect">
            <a:avLst/>
          </a:prstGeom>
          <a:noFill/>
          <a:ln w="9525">
            <a:noFill/>
            <a:miter lim="800000"/>
            <a:headEnd/>
            <a:tailEnd/>
          </a:ln>
        </p:spPr>
        <p:txBody>
          <a:bodyPr rot="0" vert="horz" wrap="square" lIns="91440" tIns="45720" rIns="91440" bIns="45720" anchor="t" anchorCtr="0">
            <a:spAutoFit/>
          </a:bodyPr>
          <a:lstStyle/>
          <a:p>
            <a:pPr>
              <a:spcBef>
                <a:spcPts val="0"/>
              </a:spcBef>
              <a:spcAft>
                <a:spcPts val="0"/>
              </a:spcAft>
            </a:pPr>
            <a:r>
              <a:rPr lang="es-ES" i="1" dirty="0">
                <a:latin typeface="Arial" panose="020B0604020202020204" pitchFamily="34" charset="0"/>
                <a:ea typeface="MS Mincho" panose="02020609040205080304" pitchFamily="49" charset="-128"/>
              </a:rPr>
              <a:t>* Nota: Los grupos de edad de 10 a 63 años están agrupados sólo para que quepan en la tabla de esta página.</a:t>
            </a:r>
            <a:endParaRPr lang="es-ES" dirty="0">
              <a:latin typeface="Arial" panose="020B0604020202020204" pitchFamily="34" charset="0"/>
              <a:ea typeface="MS Mincho" panose="02020609040205080304" pitchFamily="49" charset="-128"/>
            </a:endParaRPr>
          </a:p>
        </p:txBody>
      </p:sp>
    </p:spTree>
    <p:extLst>
      <p:ext uri="{BB962C8B-B14F-4D97-AF65-F5344CB8AC3E}">
        <p14:creationId xmlns:p14="http://schemas.microsoft.com/office/powerpoint/2010/main" val="37555462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La edad de 153 años es incorrecta (imposible).</a:t>
            </a:r>
          </a:p>
          <a:p>
            <a:pPr marL="514350" indent="-514350">
              <a:buAutoNum type="alphaLcPeriod"/>
            </a:pPr>
            <a:endParaRPr lang="es-ES" dirty="0"/>
          </a:p>
          <a:p>
            <a:pPr marL="514350" indent="-514350">
              <a:buAutoNum type="alphaLcPeriod"/>
            </a:pPr>
            <a:r>
              <a:rPr lang="es-ES" dirty="0"/>
              <a:t>Revise el formulario de investigación del caso para corregir la edad.</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15: Respuestas</a:t>
            </a:r>
          </a:p>
        </p:txBody>
      </p:sp>
    </p:spTree>
    <p:extLst>
      <p:ext uri="{BB962C8B-B14F-4D97-AF65-F5344CB8AC3E}">
        <p14:creationId xmlns:p14="http://schemas.microsoft.com/office/powerpoint/2010/main" val="37256326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199" y="1478857"/>
            <a:ext cx="10751545" cy="4639309"/>
          </a:xfrm>
        </p:spPr>
        <p:txBody>
          <a:bodyPr lIns="91440" tIns="45720" rIns="91440" bIns="45720" anchor="ctr"/>
          <a:lstStyle/>
          <a:p>
            <a:pPr marL="0" indent="0">
              <a:buClr>
                <a:schemeClr val="tx1"/>
              </a:buClr>
              <a:buNone/>
            </a:pPr>
            <a:r>
              <a:rPr lang="es-ES" dirty="0"/>
              <a:t>¿Qué problemas de calidad de los datos observa en el cuadro 3? </a:t>
            </a:r>
          </a:p>
          <a:p>
            <a:pPr marL="0" indent="0">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16</a:t>
            </a:r>
          </a:p>
        </p:txBody>
      </p:sp>
    </p:spTree>
    <p:extLst>
      <p:ext uri="{BB962C8B-B14F-4D97-AF65-F5344CB8AC3E}">
        <p14:creationId xmlns:p14="http://schemas.microsoft.com/office/powerpoint/2010/main" val="3415236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1B9924-EFB6-D394-43F4-2522DEC6AA33}"/>
              </a:ext>
            </a:extLst>
          </p:cNvPr>
          <p:cNvSpPr>
            <a:spLocks noGrp="1"/>
          </p:cNvSpPr>
          <p:nvPr>
            <p:ph type="title"/>
          </p:nvPr>
        </p:nvSpPr>
        <p:spPr>
          <a:xfrm>
            <a:off x="838200" y="0"/>
            <a:ext cx="11864248" cy="1257300"/>
          </a:xfrm>
        </p:spPr>
        <p:txBody>
          <a:bodyPr/>
          <a:lstStyle/>
          <a:p>
            <a:r>
              <a:rPr lang="es-ES" sz="4250" dirty="0"/>
              <a:t>Tabla 3. Casos de influenza humana por centro en el Distrito D, de enero a noviembre de 2024</a:t>
            </a:r>
            <a:br>
              <a:rPr lang="es-ES" sz="4250" dirty="0"/>
            </a:br>
            <a:endParaRPr lang="es-ES" sz="4250" dirty="0"/>
          </a:p>
        </p:txBody>
      </p:sp>
      <p:graphicFrame>
        <p:nvGraphicFramePr>
          <p:cNvPr id="4" name="Content Placeholder 3">
            <a:extLst>
              <a:ext uri="{FF2B5EF4-FFF2-40B4-BE49-F238E27FC236}">
                <a16:creationId xmlns:a16="http://schemas.microsoft.com/office/drawing/2014/main" id="{A8FACCAF-FD3F-4F85-AF88-FC9E789ABA86}"/>
              </a:ext>
            </a:extLst>
          </p:cNvPr>
          <p:cNvGraphicFramePr>
            <a:graphicFrameLocks noGrp="1"/>
          </p:cNvGraphicFramePr>
          <p:nvPr>
            <p:ph sz="half" idx="2"/>
            <p:extLst>
              <p:ext uri="{D42A27DB-BD31-4B8C-83A1-F6EECF244321}">
                <p14:modId xmlns:p14="http://schemas.microsoft.com/office/powerpoint/2010/main" val="3278123810"/>
              </p:ext>
            </p:extLst>
          </p:nvPr>
        </p:nvGraphicFramePr>
        <p:xfrm>
          <a:off x="2124255" y="1787857"/>
          <a:ext cx="7943490" cy="3903256"/>
        </p:xfrm>
        <a:graphic>
          <a:graphicData uri="http://schemas.openxmlformats.org/drawingml/2006/table">
            <a:tbl>
              <a:tblPr firstRow="1" firstCol="1" bandRow="1"/>
              <a:tblGrid>
                <a:gridCol w="4542626">
                  <a:extLst>
                    <a:ext uri="{9D8B030D-6E8A-4147-A177-3AD203B41FA5}">
                      <a16:colId xmlns:a16="http://schemas.microsoft.com/office/drawing/2014/main" val="2769677369"/>
                    </a:ext>
                  </a:extLst>
                </a:gridCol>
                <a:gridCol w="3400864">
                  <a:extLst>
                    <a:ext uri="{9D8B030D-6E8A-4147-A177-3AD203B41FA5}">
                      <a16:colId xmlns:a16="http://schemas.microsoft.com/office/drawing/2014/main" val="3512835112"/>
                    </a:ext>
                  </a:extLst>
                </a:gridCol>
              </a:tblGrid>
              <a:tr h="557608">
                <a:tc>
                  <a:txBody>
                    <a:bodyPr/>
                    <a:lstStyle/>
                    <a:p>
                      <a:pPr marL="0" marR="0" algn="ctr">
                        <a:spcBef>
                          <a:spcPts val="0"/>
                        </a:spcBef>
                        <a:spcAft>
                          <a:spcPts val="0"/>
                        </a:spcAft>
                      </a:pPr>
                      <a:r>
                        <a:rPr lang="en-US" sz="2800" b="1" dirty="0">
                          <a:solidFill>
                            <a:schemeClr val="tx1"/>
                          </a:solidFill>
                          <a:effectLst/>
                          <a:latin typeface="Arial" panose="020B0604020202020204" pitchFamily="34" charset="0"/>
                          <a:ea typeface="Times New Roman" panose="02020603050405020304" pitchFamily="18" charset="0"/>
                        </a:rPr>
                        <a:t>Centro</a:t>
                      </a:r>
                      <a:endParaRPr lang="en-US" sz="2800" b="1"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800" b="1">
                          <a:solidFill>
                            <a:schemeClr val="tx1"/>
                          </a:solidFill>
                          <a:effectLst/>
                          <a:latin typeface="Arial" panose="020B0604020202020204" pitchFamily="34" charset="0"/>
                          <a:ea typeface="Times New Roman" panose="02020603050405020304" pitchFamily="18" charset="0"/>
                        </a:rPr>
                        <a:t>Número de casos</a:t>
                      </a:r>
                      <a:endParaRPr lang="en-US" sz="2800" b="1">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540109775"/>
                  </a:ext>
                </a:extLst>
              </a:tr>
              <a:tr h="557608">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Clínica infantil </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75513992"/>
                  </a:ext>
                </a:extLst>
              </a:tr>
              <a:tr h="557608">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Clínica general</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7005083"/>
                  </a:ext>
                </a:extLst>
              </a:tr>
              <a:tr h="557608">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Clínica de distrito</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195974326"/>
                  </a:ext>
                </a:extLst>
              </a:tr>
              <a:tr h="557608">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Hospital General </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24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131057"/>
                  </a:ext>
                </a:extLst>
              </a:tr>
              <a:tr h="557608">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Hospital Provincial </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1</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358924"/>
                  </a:ext>
                </a:extLst>
              </a:tr>
              <a:tr h="557608">
                <a:tc>
                  <a:txBody>
                    <a:bodyPr/>
                    <a:lstStyle/>
                    <a:p>
                      <a:pPr marL="0" marR="0" algn="ctr">
                        <a:spcBef>
                          <a:spcPts val="0"/>
                        </a:spcBef>
                        <a:spcAft>
                          <a:spcPts val="200"/>
                        </a:spcAft>
                      </a:pPr>
                      <a:r>
                        <a:rPr lang="en-US" sz="2800" b="0">
                          <a:solidFill>
                            <a:schemeClr val="tx1"/>
                          </a:solidFill>
                          <a:effectLst/>
                          <a:latin typeface="Arial" panose="020B0604020202020204" pitchFamily="34" charset="0"/>
                          <a:ea typeface="Times New Roman" panose="02020603050405020304" pitchFamily="18" charset="0"/>
                        </a:rPr>
                        <a:t>Total</a:t>
                      </a:r>
                      <a:endParaRPr lang="en-US" sz="2800" b="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200"/>
                        </a:spcAft>
                      </a:pPr>
                      <a:r>
                        <a:rPr lang="en-US" sz="2800" b="0" dirty="0">
                          <a:solidFill>
                            <a:schemeClr val="tx1"/>
                          </a:solidFill>
                          <a:effectLst/>
                          <a:latin typeface="Arial" panose="020B0604020202020204" pitchFamily="34" charset="0"/>
                          <a:ea typeface="MS Mincho" panose="02020609040205080304" pitchFamily="49" charset="-128"/>
                        </a:rPr>
                        <a:t>44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2268518583"/>
                  </a:ext>
                </a:extLst>
              </a:tr>
            </a:tbl>
          </a:graphicData>
        </a:graphic>
      </p:graphicFrame>
    </p:spTree>
    <p:extLst>
      <p:ext uri="{BB962C8B-B14F-4D97-AF65-F5344CB8AC3E}">
        <p14:creationId xmlns:p14="http://schemas.microsoft.com/office/powerpoint/2010/main" val="1473867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El distrito sólo cuenta con cuatro centros sanitarios. </a:t>
            </a:r>
          </a:p>
          <a:p>
            <a:pPr marL="0" indent="0">
              <a:buNone/>
            </a:pPr>
            <a:r>
              <a:rPr lang="es-ES" dirty="0"/>
              <a:t>El distrito no dispone de Hospital Provincial.</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16: Respuesta</a:t>
            </a:r>
          </a:p>
        </p:txBody>
      </p:sp>
    </p:spTree>
    <p:extLst>
      <p:ext uri="{BB962C8B-B14F-4D97-AF65-F5344CB8AC3E}">
        <p14:creationId xmlns:p14="http://schemas.microsoft.com/office/powerpoint/2010/main" val="2385511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7"/>
            <a:ext cx="10740528" cy="4639309"/>
          </a:xfrm>
        </p:spPr>
        <p:txBody>
          <a:bodyPr anchor="ctr"/>
          <a:lstStyle/>
          <a:p>
            <a:pPr marL="0" indent="0">
              <a:buNone/>
            </a:pPr>
            <a:r>
              <a:rPr lang="es-ES" dirty="0"/>
              <a:t>¿Qué problemas de calidad de los datos observa en tabla 4?</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17</a:t>
            </a:r>
          </a:p>
        </p:txBody>
      </p:sp>
    </p:spTree>
    <p:extLst>
      <p:ext uri="{BB962C8B-B14F-4D97-AF65-F5344CB8AC3E}">
        <p14:creationId xmlns:p14="http://schemas.microsoft.com/office/powerpoint/2010/main" val="1605920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lgn="ctr">
              <a:buNone/>
            </a:pPr>
            <a:r>
              <a:rPr lang="es-ES" dirty="0"/>
              <a:t>Enumere las etapas del ciclo de vigilancia.</a:t>
            </a:r>
          </a:p>
        </p:txBody>
      </p:sp>
      <p:sp>
        <p:nvSpPr>
          <p:cNvPr id="18" name="Title 17">
            <a:extLst>
              <a:ext uri="{FF2B5EF4-FFF2-40B4-BE49-F238E27FC236}">
                <a16:creationId xmlns:a16="http://schemas.microsoft.com/office/drawing/2014/main" id="{5B3837AD-47A1-D2E3-43F3-EF130AD6D68A}"/>
              </a:ext>
            </a:extLst>
          </p:cNvPr>
          <p:cNvSpPr>
            <a:spLocks noGrp="1"/>
          </p:cNvSpPr>
          <p:nvPr>
            <p:ph type="title"/>
          </p:nvPr>
        </p:nvSpPr>
        <p:spPr>
          <a:prstGeom prst="rect">
            <a:avLst/>
          </a:prstGeom>
        </p:spPr>
        <p:txBody>
          <a:bodyPr/>
          <a:lstStyle/>
          <a:p>
            <a:r>
              <a:rPr lang="es-ES" dirty="0"/>
              <a:t>Pregunta 1</a:t>
            </a:r>
          </a:p>
        </p:txBody>
      </p:sp>
    </p:spTree>
    <p:extLst>
      <p:ext uri="{BB962C8B-B14F-4D97-AF65-F5344CB8AC3E}">
        <p14:creationId xmlns:p14="http://schemas.microsoft.com/office/powerpoint/2010/main" val="21692309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00181C-12D1-A734-8EFD-C5F05E4FBA16}"/>
              </a:ext>
            </a:extLst>
          </p:cNvPr>
          <p:cNvSpPr>
            <a:spLocks noGrp="1"/>
          </p:cNvSpPr>
          <p:nvPr>
            <p:ph type="title"/>
          </p:nvPr>
        </p:nvSpPr>
        <p:spPr>
          <a:xfrm>
            <a:off x="838199" y="0"/>
            <a:ext cx="11776114" cy="1257300"/>
          </a:xfrm>
        </p:spPr>
        <p:txBody>
          <a:bodyPr anchor="b"/>
          <a:lstStyle/>
          <a:p>
            <a:r>
              <a:rPr lang="es-ES" sz="3800" dirty="0"/>
              <a:t>Tabla 4. Casos de influenza humana por presencia de fiebre en el distrito D, de enero a noviembre de 2024</a:t>
            </a:r>
          </a:p>
        </p:txBody>
      </p:sp>
      <p:graphicFrame>
        <p:nvGraphicFramePr>
          <p:cNvPr id="4" name="Content Placeholder 3">
            <a:extLst>
              <a:ext uri="{FF2B5EF4-FFF2-40B4-BE49-F238E27FC236}">
                <a16:creationId xmlns:a16="http://schemas.microsoft.com/office/drawing/2014/main" id="{87E9F394-E743-4D36-8ABB-FBD09722CEBA}"/>
              </a:ext>
            </a:extLst>
          </p:cNvPr>
          <p:cNvGraphicFramePr>
            <a:graphicFrameLocks noGrp="1"/>
          </p:cNvGraphicFramePr>
          <p:nvPr>
            <p:ph sz="half" idx="2"/>
            <p:extLst>
              <p:ext uri="{D42A27DB-BD31-4B8C-83A1-F6EECF244321}">
                <p14:modId xmlns:p14="http://schemas.microsoft.com/office/powerpoint/2010/main" val="4130269020"/>
              </p:ext>
            </p:extLst>
          </p:nvPr>
        </p:nvGraphicFramePr>
        <p:xfrm>
          <a:off x="2091206" y="1982336"/>
          <a:ext cx="8009587" cy="3603012"/>
        </p:xfrm>
        <a:graphic>
          <a:graphicData uri="http://schemas.openxmlformats.org/drawingml/2006/table">
            <a:tbl>
              <a:tblPr firstRow="1" firstCol="1" bandRow="1"/>
              <a:tblGrid>
                <a:gridCol w="4146471">
                  <a:extLst>
                    <a:ext uri="{9D8B030D-6E8A-4147-A177-3AD203B41FA5}">
                      <a16:colId xmlns:a16="http://schemas.microsoft.com/office/drawing/2014/main" val="4222460364"/>
                    </a:ext>
                  </a:extLst>
                </a:gridCol>
                <a:gridCol w="3863116">
                  <a:extLst>
                    <a:ext uri="{9D8B030D-6E8A-4147-A177-3AD203B41FA5}">
                      <a16:colId xmlns:a16="http://schemas.microsoft.com/office/drawing/2014/main" val="2237011098"/>
                    </a:ext>
                  </a:extLst>
                </a:gridCol>
              </a:tblGrid>
              <a:tr h="600502">
                <a:tc>
                  <a:txBody>
                    <a:bodyPr/>
                    <a:lstStyle/>
                    <a:p>
                      <a:pPr marL="0" marR="0" algn="ctr">
                        <a:spcBef>
                          <a:spcPts val="0"/>
                        </a:spcBef>
                        <a:spcAft>
                          <a:spcPts val="0"/>
                        </a:spcAft>
                      </a:pPr>
                      <a:r>
                        <a:rPr lang="en-US" sz="2800" b="1">
                          <a:solidFill>
                            <a:schemeClr val="tx1"/>
                          </a:solidFill>
                          <a:effectLst/>
                          <a:latin typeface="Arial" panose="020B0604020202020204" pitchFamily="34" charset="0"/>
                          <a:ea typeface="Times New Roman" panose="02020603050405020304" pitchFamily="18" charset="0"/>
                        </a:rPr>
                        <a:t>Fiebre</a:t>
                      </a:r>
                      <a:endParaRPr lang="en-US" sz="2800" b="1">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n-US" sz="2800" b="1">
                          <a:solidFill>
                            <a:schemeClr val="tx1"/>
                          </a:solidFill>
                          <a:effectLst/>
                          <a:latin typeface="Arial" panose="020B0604020202020204" pitchFamily="34" charset="0"/>
                          <a:ea typeface="Times New Roman" panose="02020603050405020304" pitchFamily="18" charset="0"/>
                        </a:rPr>
                        <a:t>Número de casos</a:t>
                      </a:r>
                      <a:endParaRPr lang="en-US" sz="2800" b="1">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4946009"/>
                  </a:ext>
                </a:extLst>
              </a:tr>
              <a:tr h="600502">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Sí</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40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62461588"/>
                  </a:ext>
                </a:extLst>
              </a:tr>
              <a:tr h="600502">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No</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0961087"/>
                  </a:ext>
                </a:extLst>
              </a:tr>
              <a:tr h="600502">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Desconocido</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1</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17034162"/>
                  </a:ext>
                </a:extLst>
              </a:tr>
              <a:tr h="600502">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Tal vez</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Times New Roman" panose="02020603050405020304" pitchFamily="18" charset="0"/>
                        </a:rPr>
                        <a:t>1</a:t>
                      </a:r>
                      <a:endParaRPr lang="en-US" sz="280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023751"/>
                  </a:ext>
                </a:extLst>
              </a:tr>
              <a:tr h="600502">
                <a:tc>
                  <a:txBody>
                    <a:bodyPr/>
                    <a:lstStyle/>
                    <a:p>
                      <a:pPr marL="0" marR="0" algn="ctr">
                        <a:spcBef>
                          <a:spcPts val="0"/>
                        </a:spcBef>
                        <a:spcAft>
                          <a:spcPts val="200"/>
                        </a:spcAft>
                      </a:pPr>
                      <a:r>
                        <a:rPr lang="en-US" sz="2800" b="0">
                          <a:solidFill>
                            <a:schemeClr val="tx1"/>
                          </a:solidFill>
                          <a:effectLst/>
                          <a:latin typeface="Arial" panose="020B0604020202020204" pitchFamily="34" charset="0"/>
                          <a:ea typeface="Times New Roman" panose="02020603050405020304" pitchFamily="18" charset="0"/>
                        </a:rPr>
                        <a:t>Total</a:t>
                      </a:r>
                      <a:endParaRPr lang="en-US" sz="2800" b="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200"/>
                        </a:spcAft>
                      </a:pPr>
                      <a:r>
                        <a:rPr lang="en-US" sz="2800">
                          <a:solidFill>
                            <a:schemeClr val="tx1"/>
                          </a:solidFill>
                          <a:effectLst/>
                          <a:latin typeface="Arial" panose="020B0604020202020204" pitchFamily="34" charset="0"/>
                          <a:ea typeface="MS Mincho" panose="02020609040205080304" pitchFamily="49" charset="-128"/>
                        </a:rPr>
                        <a:t>44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2141971308"/>
                  </a:ext>
                </a:extLst>
              </a:tr>
            </a:tbl>
          </a:graphicData>
        </a:graphic>
      </p:graphicFrame>
    </p:spTree>
    <p:extLst>
      <p:ext uri="{BB962C8B-B14F-4D97-AF65-F5344CB8AC3E}">
        <p14:creationId xmlns:p14="http://schemas.microsoft.com/office/powerpoint/2010/main" val="27411554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r>
              <a:rPr lang="es-ES" dirty="0"/>
              <a:t>"Tal vez" no es una opción válida.</a:t>
            </a:r>
          </a:p>
          <a:p>
            <a:r>
              <a:rPr lang="es-ES" dirty="0"/>
              <a:t>Según el formulario de investigación de caso, las opciones válidas son "sí", "no" y "desconocido". </a:t>
            </a:r>
          </a:p>
          <a:p>
            <a:r>
              <a:rPr lang="es-ES" dirty="0"/>
              <a:t>"Tal vez" debería cambiarse por "desconocido".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17: Respuestas (1/2)</a:t>
            </a:r>
          </a:p>
        </p:txBody>
      </p:sp>
    </p:spTree>
    <p:extLst>
      <p:ext uri="{BB962C8B-B14F-4D97-AF65-F5344CB8AC3E}">
        <p14:creationId xmlns:p14="http://schemas.microsoft.com/office/powerpoint/2010/main" val="7559776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257301"/>
            <a:ext cx="10515600" cy="4860866"/>
          </a:xfrm>
        </p:spPr>
        <p:txBody>
          <a:bodyPr anchor="t"/>
          <a:lstStyle/>
          <a:p>
            <a:r>
              <a:rPr lang="es-ES" dirty="0"/>
              <a:t>Los pasos de limpieza de datos, como este, deben registrarse y </a:t>
            </a:r>
            <a:r>
              <a:rPr lang="es-MX" dirty="0"/>
              <a:t>conservarse como respaldo. Vea este ejemplo:</a:t>
            </a:r>
            <a:endParaRPr lang="es-ES" dirty="0"/>
          </a:p>
          <a:p>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17: Respuestas (2/2)</a:t>
            </a:r>
          </a:p>
        </p:txBody>
      </p:sp>
      <p:graphicFrame>
        <p:nvGraphicFramePr>
          <p:cNvPr id="11" name="Table 10">
            <a:extLst>
              <a:ext uri="{FF2B5EF4-FFF2-40B4-BE49-F238E27FC236}">
                <a16:creationId xmlns:a16="http://schemas.microsoft.com/office/drawing/2014/main" id="{314883E4-6D59-A88D-5A98-0DAEF79C8D63}"/>
              </a:ext>
            </a:extLst>
          </p:cNvPr>
          <p:cNvGraphicFramePr>
            <a:graphicFrameLocks noGrp="1"/>
          </p:cNvGraphicFramePr>
          <p:nvPr>
            <p:extLst>
              <p:ext uri="{D42A27DB-BD31-4B8C-83A1-F6EECF244321}">
                <p14:modId xmlns:p14="http://schemas.microsoft.com/office/powerpoint/2010/main" val="766756508"/>
              </p:ext>
            </p:extLst>
          </p:nvPr>
        </p:nvGraphicFramePr>
        <p:xfrm>
          <a:off x="429658" y="2204278"/>
          <a:ext cx="11281273" cy="3904143"/>
        </p:xfrm>
        <a:graphic>
          <a:graphicData uri="http://schemas.openxmlformats.org/drawingml/2006/table">
            <a:tbl>
              <a:tblPr firstRow="1" bandRow="1">
                <a:tableStyleId>{10A1B5D5-9B99-4C35-A422-299274C87663}</a:tableStyleId>
              </a:tblPr>
              <a:tblGrid>
                <a:gridCol w="1894902">
                  <a:extLst>
                    <a:ext uri="{9D8B030D-6E8A-4147-A177-3AD203B41FA5}">
                      <a16:colId xmlns:a16="http://schemas.microsoft.com/office/drawing/2014/main" val="1345456976"/>
                    </a:ext>
                  </a:extLst>
                </a:gridCol>
                <a:gridCol w="2074351">
                  <a:extLst>
                    <a:ext uri="{9D8B030D-6E8A-4147-A177-3AD203B41FA5}">
                      <a16:colId xmlns:a16="http://schemas.microsoft.com/office/drawing/2014/main" val="1160107629"/>
                    </a:ext>
                  </a:extLst>
                </a:gridCol>
                <a:gridCol w="1866795">
                  <a:extLst>
                    <a:ext uri="{9D8B030D-6E8A-4147-A177-3AD203B41FA5}">
                      <a16:colId xmlns:a16="http://schemas.microsoft.com/office/drawing/2014/main" val="3340232008"/>
                    </a:ext>
                  </a:extLst>
                </a:gridCol>
                <a:gridCol w="5445225">
                  <a:extLst>
                    <a:ext uri="{9D8B030D-6E8A-4147-A177-3AD203B41FA5}">
                      <a16:colId xmlns:a16="http://schemas.microsoft.com/office/drawing/2014/main" val="1246789477"/>
                    </a:ext>
                  </a:extLst>
                </a:gridCol>
              </a:tblGrid>
              <a:tr h="586297">
                <a:tc>
                  <a:txBody>
                    <a:bodyPr/>
                    <a:lstStyle/>
                    <a:p>
                      <a:pPr marL="0" marR="0" algn="ctr">
                        <a:spcBef>
                          <a:spcPts val="0"/>
                        </a:spcBef>
                        <a:spcAft>
                          <a:spcPts val="0"/>
                        </a:spcAft>
                      </a:pPr>
                      <a:r>
                        <a:rPr lang="en-US" sz="2000" b="1" dirty="0">
                          <a:solidFill>
                            <a:srgbClr val="000000"/>
                          </a:solidFill>
                          <a:effectLst/>
                        </a:rPr>
                        <a:t>Identificador de </a:t>
                      </a:r>
                      <a:r>
                        <a:rPr lang="en-US" sz="2000" b="1" dirty="0" err="1">
                          <a:solidFill>
                            <a:srgbClr val="000000"/>
                          </a:solidFill>
                          <a:effectLst/>
                        </a:rPr>
                        <a:t>celda</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b="1" dirty="0">
                          <a:solidFill>
                            <a:srgbClr val="000000"/>
                          </a:solidFill>
                          <a:effectLst/>
                        </a:rPr>
                        <a:t>Valor incorrecto</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b="1" dirty="0">
                          <a:solidFill>
                            <a:srgbClr val="000000"/>
                          </a:solidFill>
                          <a:effectLst/>
                        </a:rPr>
                        <a:t>Valor corregido</a:t>
                      </a:r>
                      <a:endParaRPr lang="en-US" sz="2000" dirty="0">
                        <a:effectLst/>
                        <a:latin typeface="Arial" panose="020B0604020202020204" pitchFamily="34" charset="0"/>
                        <a:ea typeface="Arial" panose="020B0604020202020204" pitchFamily="34" charset="0"/>
                      </a:endParaRPr>
                    </a:p>
                  </a:txBody>
                  <a:tcPr marL="73025" marR="73025" marT="0" marB="0"/>
                </a:tc>
                <a:tc>
                  <a:txBody>
                    <a:bodyPr/>
                    <a:lstStyle/>
                    <a:p>
                      <a:pPr marL="0" marR="0" algn="ctr">
                        <a:spcBef>
                          <a:spcPts val="0"/>
                        </a:spcBef>
                        <a:spcAft>
                          <a:spcPts val="0"/>
                        </a:spcAft>
                      </a:pPr>
                      <a:r>
                        <a:rPr lang="en-US" sz="2000" b="1" dirty="0">
                          <a:solidFill>
                            <a:srgbClr val="000000"/>
                          </a:solidFill>
                          <a:effectLst/>
                        </a:rPr>
                        <a:t>Explicación</a:t>
                      </a:r>
                      <a:endParaRPr lang="en-US" sz="2000" dirty="0">
                        <a:effectLst/>
                        <a:latin typeface="Arial" panose="020B0604020202020204" pitchFamily="34" charset="0"/>
                        <a:ea typeface="Arial" panose="020B0604020202020204" pitchFamily="34" charset="0"/>
                      </a:endParaRPr>
                    </a:p>
                  </a:txBody>
                  <a:tcPr marL="73025" marR="73025" marT="0" marB="0"/>
                </a:tc>
                <a:extLst>
                  <a:ext uri="{0D108BD9-81ED-4DB2-BD59-A6C34878D82A}">
                    <a16:rowId xmlns:a16="http://schemas.microsoft.com/office/drawing/2014/main" val="730563991"/>
                  </a:ext>
                </a:extLst>
              </a:tr>
              <a:tr h="586297">
                <a:tc>
                  <a:txBody>
                    <a:bodyPr/>
                    <a:lstStyle/>
                    <a:p>
                      <a:pPr marL="0" marR="0" algn="ctr">
                        <a:spcBef>
                          <a:spcPts val="0"/>
                        </a:spcBef>
                        <a:spcAft>
                          <a:spcPts val="0"/>
                        </a:spcAft>
                      </a:pPr>
                      <a:r>
                        <a:rPr lang="en-US" sz="2000" dirty="0">
                          <a:solidFill>
                            <a:srgbClr val="000000"/>
                          </a:solidFill>
                          <a:effectLst/>
                        </a:rPr>
                        <a:t>F4</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153</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22</a:t>
                      </a:r>
                      <a:endParaRPr lang="en-US" sz="2000" dirty="0">
                        <a:effectLst/>
                        <a:latin typeface="Arial" panose="020B0604020202020204" pitchFamily="34" charset="0"/>
                        <a:ea typeface="Arial" panose="020B0604020202020204" pitchFamily="34" charset="0"/>
                      </a:endParaRPr>
                    </a:p>
                  </a:txBody>
                  <a:tcPr marL="73025" marR="73025" marT="0" marB="0"/>
                </a:tc>
                <a:tc>
                  <a:txBody>
                    <a:bodyPr/>
                    <a:lstStyle/>
                    <a:p>
                      <a:pPr marL="0" marR="0">
                        <a:spcBef>
                          <a:spcPts val="0"/>
                        </a:spcBef>
                        <a:spcAft>
                          <a:spcPts val="0"/>
                        </a:spcAft>
                      </a:pPr>
                      <a:r>
                        <a:rPr lang="en-US" sz="2000" dirty="0">
                          <a:solidFill>
                            <a:srgbClr val="000000"/>
                          </a:solidFill>
                          <a:effectLst/>
                        </a:rPr>
                        <a:t>Revisado el formulario de investigación del caso para corregir la edad</a:t>
                      </a:r>
                      <a:endParaRPr lang="en-US" sz="2000" dirty="0">
                        <a:effectLst/>
                        <a:latin typeface="Arial" panose="020B0604020202020204" pitchFamily="34" charset="0"/>
                        <a:ea typeface="Arial" panose="020B0604020202020204" pitchFamily="34" charset="0"/>
                      </a:endParaRPr>
                    </a:p>
                  </a:txBody>
                  <a:tcPr marL="73025" marR="73025" marT="0" marB="0"/>
                </a:tc>
                <a:extLst>
                  <a:ext uri="{0D108BD9-81ED-4DB2-BD59-A6C34878D82A}">
                    <a16:rowId xmlns:a16="http://schemas.microsoft.com/office/drawing/2014/main" val="3445134761"/>
                  </a:ext>
                </a:extLst>
              </a:tr>
              <a:tr h="879446">
                <a:tc>
                  <a:txBody>
                    <a:bodyPr/>
                    <a:lstStyle/>
                    <a:p>
                      <a:pPr marL="0" marR="0" algn="ctr">
                        <a:spcBef>
                          <a:spcPts val="0"/>
                        </a:spcBef>
                        <a:spcAft>
                          <a:spcPts val="0"/>
                        </a:spcAft>
                      </a:pPr>
                      <a:r>
                        <a:rPr lang="en-US" sz="2000" dirty="0">
                          <a:solidFill>
                            <a:srgbClr val="000000"/>
                          </a:solidFill>
                          <a:effectLst/>
                        </a:rPr>
                        <a:t>B29</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Hospital provincial</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Clínica de distrito</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spcBef>
                          <a:spcPts val="0"/>
                        </a:spcBef>
                        <a:spcAft>
                          <a:spcPts val="0"/>
                        </a:spcAft>
                      </a:pPr>
                      <a:r>
                        <a:rPr lang="en-US" sz="2000" dirty="0">
                          <a:solidFill>
                            <a:srgbClr val="000000"/>
                          </a:solidFill>
                          <a:effectLst/>
                        </a:rPr>
                        <a:t>Revisado el formulario de investigación de casos para corregir el centro sanitario - no hay hospital provincial</a:t>
                      </a:r>
                      <a:endParaRPr lang="en-US" sz="2000" dirty="0">
                        <a:effectLst/>
                        <a:latin typeface="Arial" panose="020B0604020202020204" pitchFamily="34" charset="0"/>
                        <a:ea typeface="Arial" panose="020B0604020202020204" pitchFamily="34" charset="0"/>
                      </a:endParaRPr>
                    </a:p>
                  </a:txBody>
                  <a:tcPr marL="73025" marR="73025" marT="0" marB="0"/>
                </a:tc>
                <a:extLst>
                  <a:ext uri="{0D108BD9-81ED-4DB2-BD59-A6C34878D82A}">
                    <a16:rowId xmlns:a16="http://schemas.microsoft.com/office/drawing/2014/main" val="1170872634"/>
                  </a:ext>
                </a:extLst>
              </a:tr>
              <a:tr h="293149">
                <a:tc>
                  <a:txBody>
                    <a:bodyPr/>
                    <a:lstStyle/>
                    <a:p>
                      <a:pPr marL="0" marR="0" algn="ctr">
                        <a:spcBef>
                          <a:spcPts val="0"/>
                        </a:spcBef>
                        <a:spcAft>
                          <a:spcPts val="0"/>
                        </a:spcAft>
                      </a:pPr>
                      <a:r>
                        <a:rPr lang="en-US" sz="2000" dirty="0">
                          <a:solidFill>
                            <a:srgbClr val="000000"/>
                          </a:solidFill>
                          <a:effectLst/>
                        </a:rPr>
                        <a:t>M41</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err="1">
                          <a:solidFill>
                            <a:srgbClr val="000000"/>
                          </a:solidFill>
                          <a:effectLst/>
                        </a:rPr>
                        <a:t>Yis</a:t>
                      </a:r>
                      <a:endParaRPr lang="en-US" sz="2000" dirty="0" err="1">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Sí</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spcBef>
                          <a:spcPts val="0"/>
                        </a:spcBef>
                        <a:spcAft>
                          <a:spcPts val="0"/>
                        </a:spcAft>
                      </a:pPr>
                      <a:r>
                        <a:rPr lang="en-US" sz="2000" dirty="0">
                          <a:solidFill>
                            <a:srgbClr val="000000"/>
                          </a:solidFill>
                          <a:effectLst/>
                        </a:rPr>
                        <a:t>Error tipográfico</a:t>
                      </a:r>
                      <a:endParaRPr lang="en-US" sz="2000" dirty="0">
                        <a:effectLst/>
                        <a:latin typeface="Arial" panose="020B0604020202020204" pitchFamily="34" charset="0"/>
                        <a:ea typeface="Arial" panose="020B0604020202020204" pitchFamily="34" charset="0"/>
                      </a:endParaRPr>
                    </a:p>
                  </a:txBody>
                  <a:tcPr marL="73025" marR="73025" marT="0" marB="0"/>
                </a:tc>
                <a:extLst>
                  <a:ext uri="{0D108BD9-81ED-4DB2-BD59-A6C34878D82A}">
                    <a16:rowId xmlns:a16="http://schemas.microsoft.com/office/drawing/2014/main" val="3467741111"/>
                  </a:ext>
                </a:extLst>
              </a:tr>
              <a:tr h="1465743">
                <a:tc>
                  <a:txBody>
                    <a:bodyPr/>
                    <a:lstStyle/>
                    <a:p>
                      <a:pPr marL="0" marR="0" algn="ctr">
                        <a:spcBef>
                          <a:spcPts val="0"/>
                        </a:spcBef>
                        <a:spcAft>
                          <a:spcPts val="0"/>
                        </a:spcAft>
                      </a:pPr>
                      <a:r>
                        <a:rPr lang="en-US" sz="2000" dirty="0">
                          <a:solidFill>
                            <a:srgbClr val="000000"/>
                          </a:solidFill>
                          <a:effectLst/>
                        </a:rPr>
                        <a:t>D26</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Tal vez</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lgn="ctr">
                        <a:spcBef>
                          <a:spcPts val="0"/>
                        </a:spcBef>
                        <a:spcAft>
                          <a:spcPts val="0"/>
                        </a:spcAft>
                      </a:pPr>
                      <a:r>
                        <a:rPr lang="en-US" sz="2000" dirty="0">
                          <a:solidFill>
                            <a:srgbClr val="000000"/>
                          </a:solidFill>
                          <a:effectLst/>
                        </a:rPr>
                        <a:t>Desconocido </a:t>
                      </a:r>
                      <a:endParaRPr lang="en-US" sz="2000" dirty="0">
                        <a:effectLst/>
                        <a:latin typeface="Arial" panose="020B0604020202020204" pitchFamily="34" charset="0"/>
                        <a:ea typeface="Arial" panose="020B0604020202020204" pitchFamily="34" charset="0"/>
                      </a:endParaRPr>
                    </a:p>
                  </a:txBody>
                  <a:tcPr marL="73025" marR="73025" marT="0" marB="0" anchor="ctr"/>
                </a:tc>
                <a:tc>
                  <a:txBody>
                    <a:bodyPr/>
                    <a:lstStyle/>
                    <a:p>
                      <a:pPr marL="0" marR="0">
                        <a:spcBef>
                          <a:spcPts val="0"/>
                        </a:spcBef>
                        <a:spcAft>
                          <a:spcPts val="0"/>
                        </a:spcAft>
                        <a:tabLst>
                          <a:tab pos="2743200" algn="ctr"/>
                          <a:tab pos="5486400" algn="r"/>
                        </a:tabLst>
                      </a:pPr>
                      <a:r>
                        <a:rPr lang="en-US" sz="2000" dirty="0">
                          <a:solidFill>
                            <a:srgbClr val="000000"/>
                          </a:solidFill>
                          <a:effectLst/>
                        </a:rPr>
                        <a:t>"Tal vez" no es una opción válida. Según el formulario de </a:t>
                      </a:r>
                      <a:r>
                        <a:rPr lang="en-US" sz="2000" dirty="0" err="1">
                          <a:solidFill>
                            <a:srgbClr val="000000"/>
                          </a:solidFill>
                          <a:effectLst/>
                        </a:rPr>
                        <a:t>investigación</a:t>
                      </a:r>
                      <a:r>
                        <a:rPr lang="en-US" sz="2000" dirty="0">
                          <a:solidFill>
                            <a:srgbClr val="000000"/>
                          </a:solidFill>
                          <a:effectLst/>
                        </a:rPr>
                        <a:t> de caso, las opciones válidas son "sí", "no" y "desconocido" - se ha cambiado por "desconocido".</a:t>
                      </a:r>
                      <a:endParaRPr lang="en-US" sz="2000" dirty="0">
                        <a:effectLst/>
                      </a:endParaRPr>
                    </a:p>
                  </a:txBody>
                  <a:tcPr marL="73025" marR="73025" marT="0" marB="0"/>
                </a:tc>
                <a:extLst>
                  <a:ext uri="{0D108BD9-81ED-4DB2-BD59-A6C34878D82A}">
                    <a16:rowId xmlns:a16="http://schemas.microsoft.com/office/drawing/2014/main" val="1662898809"/>
                  </a:ext>
                </a:extLst>
              </a:tr>
            </a:tbl>
          </a:graphicData>
        </a:graphic>
      </p:graphicFrame>
    </p:spTree>
    <p:extLst>
      <p:ext uri="{BB962C8B-B14F-4D97-AF65-F5344CB8AC3E}">
        <p14:creationId xmlns:p14="http://schemas.microsoft.com/office/powerpoint/2010/main" val="15288407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199" y="1478857"/>
            <a:ext cx="10806629" cy="4639309"/>
          </a:xfrm>
        </p:spPr>
        <p:txBody>
          <a:bodyPr anchor="ctr"/>
          <a:lstStyle/>
          <a:p>
            <a:pPr marL="0" indent="0">
              <a:buClr>
                <a:schemeClr val="tx1"/>
              </a:buClr>
              <a:buNone/>
            </a:pPr>
            <a:r>
              <a:rPr lang="es-ES" dirty="0"/>
              <a:t>¿Qué problemas de calidad de los datos observa en el cuadro 5?</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a:xfrm>
            <a:off x="838199" y="457200"/>
            <a:ext cx="10806629" cy="800100"/>
          </a:xfrm>
        </p:spPr>
        <p:txBody>
          <a:bodyPr/>
          <a:lstStyle/>
          <a:p>
            <a:r>
              <a:rPr lang="es-ES" dirty="0"/>
              <a:t>Pregunta 18</a:t>
            </a:r>
          </a:p>
        </p:txBody>
      </p:sp>
    </p:spTree>
    <p:extLst>
      <p:ext uri="{BB962C8B-B14F-4D97-AF65-F5344CB8AC3E}">
        <p14:creationId xmlns:p14="http://schemas.microsoft.com/office/powerpoint/2010/main" val="21869196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854BBD4-5830-2E11-687C-D943E7F1A884}"/>
              </a:ext>
            </a:extLst>
          </p:cNvPr>
          <p:cNvGraphicFramePr>
            <a:graphicFrameLocks noGrp="1"/>
          </p:cNvGraphicFramePr>
          <p:nvPr>
            <p:extLst>
              <p:ext uri="{D42A27DB-BD31-4B8C-83A1-F6EECF244321}">
                <p14:modId xmlns:p14="http://schemas.microsoft.com/office/powerpoint/2010/main" val="431395668"/>
              </p:ext>
            </p:extLst>
          </p:nvPr>
        </p:nvGraphicFramePr>
        <p:xfrm>
          <a:off x="1250001" y="2266891"/>
          <a:ext cx="9691998" cy="3063240"/>
        </p:xfrm>
        <a:graphic>
          <a:graphicData uri="http://schemas.openxmlformats.org/drawingml/2006/table">
            <a:tbl>
              <a:tblPr bandRow="1"/>
              <a:tblGrid>
                <a:gridCol w="3846150">
                  <a:extLst>
                    <a:ext uri="{9D8B030D-6E8A-4147-A177-3AD203B41FA5}">
                      <a16:colId xmlns:a16="http://schemas.microsoft.com/office/drawing/2014/main" val="2686394090"/>
                    </a:ext>
                  </a:extLst>
                </a:gridCol>
                <a:gridCol w="2922924">
                  <a:extLst>
                    <a:ext uri="{9D8B030D-6E8A-4147-A177-3AD203B41FA5}">
                      <a16:colId xmlns:a16="http://schemas.microsoft.com/office/drawing/2014/main" val="3331935299"/>
                    </a:ext>
                  </a:extLst>
                </a:gridCol>
                <a:gridCol w="2922924">
                  <a:extLst>
                    <a:ext uri="{9D8B030D-6E8A-4147-A177-3AD203B41FA5}">
                      <a16:colId xmlns:a16="http://schemas.microsoft.com/office/drawing/2014/main" val="200085773"/>
                    </a:ext>
                  </a:extLst>
                </a:gridCol>
              </a:tblGrid>
              <a:tr h="612648">
                <a:tc rowSpan="2">
                  <a:txBody>
                    <a:bodyPr/>
                    <a:lstStyle/>
                    <a:p>
                      <a:pPr marL="0" marR="0" algn="ctr">
                        <a:spcBef>
                          <a:spcPts val="0"/>
                        </a:spcBef>
                        <a:spcAft>
                          <a:spcPts val="0"/>
                        </a:spcAft>
                      </a:pPr>
                      <a:r>
                        <a:rPr lang="en-US" sz="3300" b="1">
                          <a:solidFill>
                            <a:srgbClr val="000000"/>
                          </a:solidFill>
                          <a:effectLst/>
                          <a:latin typeface="Arial" panose="020B0604020202020204" pitchFamily="34" charset="0"/>
                          <a:ea typeface="Arial" panose="020B0604020202020204" pitchFamily="34" charset="0"/>
                        </a:rPr>
                        <a:t> </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gridSpan="2">
                  <a:txBody>
                    <a:bodyPr/>
                    <a:lstStyle/>
                    <a:p>
                      <a:pPr marL="0" marR="0" algn="ctr">
                        <a:spcBef>
                          <a:spcPts val="0"/>
                        </a:spcBef>
                        <a:spcAft>
                          <a:spcPts val="0"/>
                        </a:spcAft>
                      </a:pPr>
                      <a:r>
                        <a:rPr lang="en-US" sz="3300" b="1">
                          <a:solidFill>
                            <a:srgbClr val="000000"/>
                          </a:solidFill>
                          <a:effectLst/>
                          <a:latin typeface="Arial" panose="020B0604020202020204" pitchFamily="34" charset="0"/>
                          <a:ea typeface="Arial" panose="020B0604020202020204" pitchFamily="34" charset="0"/>
                        </a:rPr>
                        <a:t>Caso confirmado</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US"/>
                    </a:p>
                  </a:txBody>
                  <a:tcPr/>
                </a:tc>
                <a:extLst>
                  <a:ext uri="{0D108BD9-81ED-4DB2-BD59-A6C34878D82A}">
                    <a16:rowId xmlns:a16="http://schemas.microsoft.com/office/drawing/2014/main" val="1653673576"/>
                  </a:ext>
                </a:extLst>
              </a:tr>
              <a:tr h="612648">
                <a:tc vMerge="1">
                  <a:txBody>
                    <a:bodyPr/>
                    <a:lstStyle/>
                    <a:p>
                      <a:endParaRPr lang="en-US"/>
                    </a:p>
                  </a:txBody>
                  <a:tcPr/>
                </a:tc>
                <a:tc>
                  <a:txBody>
                    <a:bodyPr/>
                    <a:lstStyle/>
                    <a:p>
                      <a:pPr marL="0" marR="0" algn="ctr">
                        <a:spcBef>
                          <a:spcPts val="0"/>
                        </a:spcBef>
                        <a:spcAft>
                          <a:spcPts val="0"/>
                        </a:spcAft>
                      </a:pPr>
                      <a:r>
                        <a:rPr lang="en-US" sz="3300" b="1">
                          <a:solidFill>
                            <a:srgbClr val="000000"/>
                          </a:solidFill>
                          <a:effectLst/>
                          <a:latin typeface="Arial" panose="020B0604020202020204" pitchFamily="34" charset="0"/>
                          <a:ea typeface="Arial" panose="020B0604020202020204" pitchFamily="34" charset="0"/>
                        </a:rPr>
                        <a:t>Sí</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n-US" sz="3300" b="1">
                          <a:solidFill>
                            <a:srgbClr val="000000"/>
                          </a:solidFill>
                          <a:effectLst/>
                          <a:latin typeface="Arial" panose="020B0604020202020204" pitchFamily="34" charset="0"/>
                          <a:ea typeface="Arial" panose="020B0604020202020204" pitchFamily="34" charset="0"/>
                        </a:rPr>
                        <a:t>No</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3059565008"/>
                  </a:ext>
                </a:extLst>
              </a:tr>
              <a:tr h="612648">
                <a:tc>
                  <a:txBody>
                    <a:bodyPr/>
                    <a:lstStyle/>
                    <a:p>
                      <a:pPr marL="0" marR="0" algn="ctr">
                        <a:spcBef>
                          <a:spcPts val="0"/>
                        </a:spcBef>
                        <a:spcAft>
                          <a:spcPts val="0"/>
                        </a:spcAft>
                      </a:pPr>
                      <a:r>
                        <a:rPr lang="en-US" sz="3300">
                          <a:solidFill>
                            <a:srgbClr val="000000"/>
                          </a:solidFill>
                          <a:effectLst/>
                          <a:latin typeface="Arial" panose="020B0604020202020204" pitchFamily="34" charset="0"/>
                          <a:ea typeface="Arial" panose="020B0604020202020204" pitchFamily="34" charset="0"/>
                        </a:rPr>
                        <a:t>RT-PCR positiva</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n-US" sz="3300">
                          <a:solidFill>
                            <a:srgbClr val="000000"/>
                          </a:solidFill>
                          <a:effectLst/>
                          <a:latin typeface="Arial" panose="020B0604020202020204" pitchFamily="34" charset="0"/>
                          <a:ea typeface="Arial" panose="020B0604020202020204" pitchFamily="34" charset="0"/>
                        </a:rPr>
                        <a:t>44</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n-US" sz="3300">
                          <a:solidFill>
                            <a:srgbClr val="000000"/>
                          </a:solidFill>
                          <a:effectLst/>
                          <a:latin typeface="Arial" panose="020B0604020202020204" pitchFamily="34" charset="0"/>
                          <a:ea typeface="Arial" panose="020B0604020202020204" pitchFamily="34" charset="0"/>
                        </a:rPr>
                        <a:t>0</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extLst>
                  <a:ext uri="{0D108BD9-81ED-4DB2-BD59-A6C34878D82A}">
                    <a16:rowId xmlns:a16="http://schemas.microsoft.com/office/drawing/2014/main" val="484217405"/>
                  </a:ext>
                </a:extLst>
              </a:tr>
              <a:tr h="612648">
                <a:tc>
                  <a:txBody>
                    <a:bodyPr/>
                    <a:lstStyle/>
                    <a:p>
                      <a:pPr marL="0" marR="0" algn="ctr">
                        <a:spcBef>
                          <a:spcPts val="0"/>
                        </a:spcBef>
                        <a:spcAft>
                          <a:spcPts val="0"/>
                        </a:spcAft>
                      </a:pPr>
                      <a:r>
                        <a:rPr lang="en-US" sz="3300">
                          <a:effectLst/>
                          <a:latin typeface="Arial" panose="020B0604020202020204" pitchFamily="34" charset="0"/>
                          <a:ea typeface="Arial" panose="020B0604020202020204" pitchFamily="34" charset="0"/>
                        </a:rPr>
                        <a:t>RT-PCR negativa</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3300">
                          <a:effectLst/>
                          <a:latin typeface="Arial" panose="020B0604020202020204" pitchFamily="34" charset="0"/>
                          <a:ea typeface="Arial" panose="020B0604020202020204" pitchFamily="34" charset="0"/>
                        </a:rPr>
                        <a:t>1</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3300" dirty="0">
                          <a:effectLst/>
                          <a:latin typeface="Arial" panose="020B0604020202020204" pitchFamily="34" charset="0"/>
                          <a:ea typeface="Arial" panose="020B0604020202020204" pitchFamily="34" charset="0"/>
                        </a:rPr>
                        <a:t>23</a:t>
                      </a:r>
                      <a:endParaRPr lang="en-US" sz="3000" dirty="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4929060"/>
                  </a:ext>
                </a:extLst>
              </a:tr>
              <a:tr h="612648">
                <a:tc>
                  <a:txBody>
                    <a:bodyPr/>
                    <a:lstStyle/>
                    <a:p>
                      <a:pPr marL="0" marR="0" algn="ctr">
                        <a:spcBef>
                          <a:spcPts val="0"/>
                        </a:spcBef>
                        <a:spcAft>
                          <a:spcPts val="0"/>
                        </a:spcAft>
                      </a:pPr>
                      <a:r>
                        <a:rPr lang="en-US" sz="3300">
                          <a:solidFill>
                            <a:srgbClr val="000000"/>
                          </a:solidFill>
                          <a:effectLst/>
                          <a:latin typeface="Arial" panose="020B0604020202020204" pitchFamily="34" charset="0"/>
                          <a:ea typeface="Arial" panose="020B0604020202020204" pitchFamily="34" charset="0"/>
                        </a:rPr>
                        <a:t>Total</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0"/>
                        </a:spcAft>
                      </a:pPr>
                      <a:r>
                        <a:rPr lang="en-US" sz="3300">
                          <a:solidFill>
                            <a:srgbClr val="000000"/>
                          </a:solidFill>
                          <a:effectLst/>
                          <a:latin typeface="Arial" panose="020B0604020202020204" pitchFamily="34" charset="0"/>
                          <a:ea typeface="Arial" panose="020B0604020202020204" pitchFamily="34" charset="0"/>
                        </a:rPr>
                        <a:t>45</a:t>
                      </a:r>
                      <a:endParaRPr lang="en-US" sz="300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0"/>
                        </a:spcAft>
                      </a:pPr>
                      <a:r>
                        <a:rPr lang="en-US" sz="3300" dirty="0">
                          <a:solidFill>
                            <a:srgbClr val="000000"/>
                          </a:solidFill>
                          <a:effectLst/>
                          <a:latin typeface="Arial" panose="020B0604020202020204" pitchFamily="34" charset="0"/>
                          <a:ea typeface="Arial" panose="020B0604020202020204" pitchFamily="34" charset="0"/>
                        </a:rPr>
                        <a:t>23</a:t>
                      </a:r>
                      <a:endParaRPr lang="en-US" sz="3000" dirty="0">
                        <a:effectLst/>
                        <a:latin typeface="Arial" panose="020B0604020202020204" pitchFamily="34" charset="0"/>
                        <a:ea typeface="Arial" panose="020B0604020202020204" pitchFamily="34" charset="0"/>
                      </a:endParaRPr>
                    </a:p>
                  </a:txBody>
                  <a:tcPr marL="219075" marR="2190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2672947883"/>
                  </a:ext>
                </a:extLst>
              </a:tr>
            </a:tbl>
          </a:graphicData>
        </a:graphic>
      </p:graphicFrame>
      <p:sp>
        <p:nvSpPr>
          <p:cNvPr id="7" name="Title 1">
            <a:extLst>
              <a:ext uri="{FF2B5EF4-FFF2-40B4-BE49-F238E27FC236}">
                <a16:creationId xmlns:a16="http://schemas.microsoft.com/office/drawing/2014/main" id="{A7E7C823-E3EC-E27A-3135-A1AAFED6A7AC}"/>
              </a:ext>
            </a:extLst>
          </p:cNvPr>
          <p:cNvSpPr txBox="1">
            <a:spLocks/>
          </p:cNvSpPr>
          <p:nvPr/>
        </p:nvSpPr>
        <p:spPr>
          <a:xfrm>
            <a:off x="215591" y="370273"/>
            <a:ext cx="11976409"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650" dirty="0"/>
              <a:t>Tabla 5. Casos de influenza humana por resultado de la prueba RT-PCR y estado de los casos confirmados en el Distrito D, de enero a noviembre de 2024.</a:t>
            </a:r>
          </a:p>
        </p:txBody>
      </p:sp>
    </p:spTree>
    <p:extLst>
      <p:ext uri="{BB962C8B-B14F-4D97-AF65-F5344CB8AC3E}">
        <p14:creationId xmlns:p14="http://schemas.microsoft.com/office/powerpoint/2010/main" val="28791943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5D570C-027A-0066-56E0-2C270110B8FD}"/>
              </a:ext>
            </a:extLst>
          </p:cNvPr>
          <p:cNvSpPr>
            <a:spLocks noGrp="1"/>
          </p:cNvSpPr>
          <p:nvPr>
            <p:ph sz="half" idx="2"/>
          </p:nvPr>
        </p:nvSpPr>
        <p:spPr/>
        <p:txBody>
          <a:bodyPr anchor="ctr"/>
          <a:lstStyle/>
          <a:p>
            <a:r>
              <a:rPr lang="es-ES" dirty="0"/>
              <a:t>44 casos confirmados con resultados de laboratorio positivos en las pruebas de confirmación (RT-PCR </a:t>
            </a:r>
            <a:r>
              <a:rPr lang="es-ES" dirty="0" err="1"/>
              <a:t>pos</a:t>
            </a:r>
            <a:r>
              <a:rPr lang="es-ES" dirty="0"/>
              <a:t>)</a:t>
            </a:r>
          </a:p>
          <a:p>
            <a:r>
              <a:rPr lang="es-ES" dirty="0"/>
              <a:t>23 personas descartadas como casos con resultados de laboratorio negativos en las pruebas de confirmación (RT-PCR negativa).</a:t>
            </a:r>
          </a:p>
          <a:p>
            <a:r>
              <a:rPr lang="es-ES" dirty="0"/>
              <a:t>1 persona con RT-PCR negativa pero incluida como caso confirmado. Puede tratarse de un error al ingresar datos. ¿Por qué? </a:t>
            </a:r>
          </a:p>
        </p:txBody>
      </p:sp>
      <p:sp>
        <p:nvSpPr>
          <p:cNvPr id="3" name="Title 2">
            <a:extLst>
              <a:ext uri="{FF2B5EF4-FFF2-40B4-BE49-F238E27FC236}">
                <a16:creationId xmlns:a16="http://schemas.microsoft.com/office/drawing/2014/main" id="{7998D24B-BFED-4179-B629-F35B9FABF80F}"/>
              </a:ext>
            </a:extLst>
          </p:cNvPr>
          <p:cNvSpPr>
            <a:spLocks noGrp="1"/>
          </p:cNvSpPr>
          <p:nvPr>
            <p:ph type="title"/>
          </p:nvPr>
        </p:nvSpPr>
        <p:spPr/>
        <p:txBody>
          <a:bodyPr/>
          <a:lstStyle/>
          <a:p>
            <a:r>
              <a:rPr lang="es-ES" dirty="0"/>
              <a:t>Pregunta 18: Respuestas</a:t>
            </a:r>
          </a:p>
        </p:txBody>
      </p:sp>
    </p:spTree>
    <p:extLst>
      <p:ext uri="{BB962C8B-B14F-4D97-AF65-F5344CB8AC3E}">
        <p14:creationId xmlns:p14="http://schemas.microsoft.com/office/powerpoint/2010/main" val="27391454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D102C4-358D-540C-1965-8F30F2568DDA}"/>
              </a:ext>
            </a:extLst>
          </p:cNvPr>
          <p:cNvSpPr>
            <a:spLocks noGrp="1"/>
          </p:cNvSpPr>
          <p:nvPr>
            <p:ph sz="half" idx="2"/>
          </p:nvPr>
        </p:nvSpPr>
        <p:spPr>
          <a:xfrm>
            <a:off x="838199" y="1478857"/>
            <a:ext cx="10751545" cy="4639309"/>
          </a:xfrm>
        </p:spPr>
        <p:txBody>
          <a:bodyPr anchor="ctr"/>
          <a:lstStyle/>
          <a:p>
            <a:pPr marL="0" indent="0">
              <a:buNone/>
            </a:pPr>
            <a:r>
              <a:rPr lang="es-ES" dirty="0"/>
              <a:t>¿Qué problemas de calidad de los datos observa en el cuadro 6?</a:t>
            </a:r>
          </a:p>
          <a:p>
            <a:pPr marL="0" indent="0">
              <a:buNone/>
            </a:pPr>
            <a:endParaRPr lang="es-ES" dirty="0"/>
          </a:p>
        </p:txBody>
      </p:sp>
      <p:sp>
        <p:nvSpPr>
          <p:cNvPr id="3" name="Title 2">
            <a:extLst>
              <a:ext uri="{FF2B5EF4-FFF2-40B4-BE49-F238E27FC236}">
                <a16:creationId xmlns:a16="http://schemas.microsoft.com/office/drawing/2014/main" id="{EF1CB2E9-86FF-2986-A40F-BEBC640C6267}"/>
              </a:ext>
            </a:extLst>
          </p:cNvPr>
          <p:cNvSpPr>
            <a:spLocks noGrp="1"/>
          </p:cNvSpPr>
          <p:nvPr>
            <p:ph type="title"/>
          </p:nvPr>
        </p:nvSpPr>
        <p:spPr/>
        <p:txBody>
          <a:bodyPr/>
          <a:lstStyle/>
          <a:p>
            <a:r>
              <a:rPr lang="es-ES" dirty="0"/>
              <a:t>Pregunta 19</a:t>
            </a:r>
          </a:p>
        </p:txBody>
      </p:sp>
    </p:spTree>
    <p:extLst>
      <p:ext uri="{BB962C8B-B14F-4D97-AF65-F5344CB8AC3E}">
        <p14:creationId xmlns:p14="http://schemas.microsoft.com/office/powerpoint/2010/main" val="33093636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B48B70B-3EB7-41B8-A03F-F8C989C7CBA5}"/>
              </a:ext>
            </a:extLst>
          </p:cNvPr>
          <p:cNvGraphicFramePr>
            <a:graphicFrameLocks noGrp="1"/>
          </p:cNvGraphicFramePr>
          <p:nvPr>
            <p:ph sz="half" idx="2"/>
            <p:extLst>
              <p:ext uri="{D42A27DB-BD31-4B8C-83A1-F6EECF244321}">
                <p14:modId xmlns:p14="http://schemas.microsoft.com/office/powerpoint/2010/main" val="210728026"/>
              </p:ext>
            </p:extLst>
          </p:nvPr>
        </p:nvGraphicFramePr>
        <p:xfrm>
          <a:off x="838202" y="1742597"/>
          <a:ext cx="10515598" cy="4307101"/>
        </p:xfrm>
        <a:graphic>
          <a:graphicData uri="http://schemas.openxmlformats.org/drawingml/2006/table">
            <a:tbl>
              <a:tblPr firstRow="1" firstCol="1" bandRow="1"/>
              <a:tblGrid>
                <a:gridCol w="1757523">
                  <a:extLst>
                    <a:ext uri="{9D8B030D-6E8A-4147-A177-3AD203B41FA5}">
                      <a16:colId xmlns:a16="http://schemas.microsoft.com/office/drawing/2014/main" val="4132699607"/>
                    </a:ext>
                  </a:extLst>
                </a:gridCol>
                <a:gridCol w="2244903">
                  <a:extLst>
                    <a:ext uri="{9D8B030D-6E8A-4147-A177-3AD203B41FA5}">
                      <a16:colId xmlns:a16="http://schemas.microsoft.com/office/drawing/2014/main" val="3607045827"/>
                    </a:ext>
                  </a:extLst>
                </a:gridCol>
                <a:gridCol w="2082442">
                  <a:extLst>
                    <a:ext uri="{9D8B030D-6E8A-4147-A177-3AD203B41FA5}">
                      <a16:colId xmlns:a16="http://schemas.microsoft.com/office/drawing/2014/main" val="560880814"/>
                    </a:ext>
                  </a:extLst>
                </a:gridCol>
                <a:gridCol w="2185827">
                  <a:extLst>
                    <a:ext uri="{9D8B030D-6E8A-4147-A177-3AD203B41FA5}">
                      <a16:colId xmlns:a16="http://schemas.microsoft.com/office/drawing/2014/main" val="2959276420"/>
                    </a:ext>
                  </a:extLst>
                </a:gridCol>
                <a:gridCol w="2244903">
                  <a:extLst>
                    <a:ext uri="{9D8B030D-6E8A-4147-A177-3AD203B41FA5}">
                      <a16:colId xmlns:a16="http://schemas.microsoft.com/office/drawing/2014/main" val="921305909"/>
                    </a:ext>
                  </a:extLst>
                </a:gridCol>
              </a:tblGrid>
              <a:tr h="1224626">
                <a:tc>
                  <a:txBody>
                    <a:bodyPr/>
                    <a:lstStyle/>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Número de registro</a:t>
                      </a:r>
                      <a:endParaRPr lang="es-ES" sz="2000" b="1"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Fecha de nacimiento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Fecha de inicio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Fecha RIDT</a:t>
                      </a:r>
                      <a:endParaRPr lang="es-ES" sz="2000" b="1" noProof="0" dirty="0">
                        <a:solidFill>
                          <a:schemeClr val="tx1"/>
                        </a:solidFill>
                        <a:effectLst/>
                        <a:latin typeface="Arial" panose="020B0604020202020204" pitchFamily="34" charset="0"/>
                        <a:ea typeface="MS Mincho" panose="02020609040205080304" pitchFamily="49" charset="-128"/>
                      </a:endParaRPr>
                    </a:p>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Muestra tomada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000" b="1" noProof="0" dirty="0">
                          <a:solidFill>
                            <a:schemeClr val="tx1"/>
                          </a:solidFill>
                          <a:effectLst/>
                          <a:latin typeface="Arial" panose="020B0604020202020204" pitchFamily="34" charset="0"/>
                          <a:ea typeface="Times New Roman" panose="02020603050405020304" pitchFamily="18" charset="0"/>
                        </a:rPr>
                        <a:t>Fecha en que se tomó la muestra RT-PCR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496301059"/>
                  </a:ext>
                </a:extLst>
              </a:tr>
              <a:tr h="616495">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2024-01</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19JUNIO1999</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03FEB1999</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05FEB2024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10FEB2024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16647286"/>
                  </a:ext>
                </a:extLst>
              </a:tr>
              <a:tr h="616495">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2024-03</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21ENERO2003</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15MARZO2024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16ENERO2024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21MARZO2024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942605"/>
                  </a:ext>
                </a:extLst>
              </a:tr>
              <a:tr h="616495">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2024-07</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03SEP1985</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23ABRIL2024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27ABRIL2024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01MAYO2024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08009632"/>
                  </a:ext>
                </a:extLst>
              </a:tr>
              <a:tr h="616495">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2024-20</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30FEB1972</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30JUNIO2024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04JULIO2024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11JULIO2024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0528481"/>
                  </a:ext>
                </a:extLst>
              </a:tr>
              <a:tr h="616495">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2024-44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11NOV1956</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27NOV2024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29NOV2024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200"/>
                        </a:spcAft>
                      </a:pPr>
                      <a:r>
                        <a:rPr lang="es-ES" sz="2000" noProof="0" dirty="0">
                          <a:solidFill>
                            <a:schemeClr val="tx1"/>
                          </a:solidFill>
                          <a:effectLst/>
                          <a:latin typeface="Arial" panose="020B0604020202020204" pitchFamily="34" charset="0"/>
                          <a:ea typeface="Times New Roman" panose="02020603050405020304" pitchFamily="18" charset="0"/>
                        </a:rPr>
                        <a:t>08NOV2024</a:t>
                      </a:r>
                      <a:endParaRPr lang="es-ES" sz="20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05452919"/>
                  </a:ext>
                </a:extLst>
              </a:tr>
            </a:tbl>
          </a:graphicData>
        </a:graphic>
      </p:graphicFrame>
      <p:sp>
        <p:nvSpPr>
          <p:cNvPr id="2" name="Title 1">
            <a:extLst>
              <a:ext uri="{FF2B5EF4-FFF2-40B4-BE49-F238E27FC236}">
                <a16:creationId xmlns:a16="http://schemas.microsoft.com/office/drawing/2014/main" id="{A1DE1A48-2E4E-4E6C-7041-2D737C146D08}"/>
              </a:ext>
            </a:extLst>
          </p:cNvPr>
          <p:cNvSpPr txBox="1">
            <a:spLocks/>
          </p:cNvSpPr>
          <p:nvPr/>
        </p:nvSpPr>
        <p:spPr>
          <a:xfrm>
            <a:off x="827181" y="325668"/>
            <a:ext cx="1165493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700" dirty="0"/>
              <a:t>Tabla 6. Fechas de inicio de los síntomas y recolección de muestras para casos de influenza humana en el Distrito D, de enero a noviembre de 2024</a:t>
            </a:r>
            <a:br>
              <a:rPr lang="es-ES" sz="2700" dirty="0"/>
            </a:br>
            <a:endParaRPr lang="es-ES" sz="2700" dirty="0"/>
          </a:p>
        </p:txBody>
      </p:sp>
    </p:spTree>
    <p:extLst>
      <p:ext uri="{BB962C8B-B14F-4D97-AF65-F5344CB8AC3E}">
        <p14:creationId xmlns:p14="http://schemas.microsoft.com/office/powerpoint/2010/main" val="6991098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r>
              <a:rPr lang="es-ES" sz="3000" dirty="0"/>
              <a:t>El registro 2024-01 es incorrecto, ya que la fecha de inicio no puede ser anterior a 2024.</a:t>
            </a:r>
          </a:p>
          <a:p>
            <a:pPr lvl="1"/>
            <a:r>
              <a:rPr lang="es-ES" sz="2600" dirty="0"/>
              <a:t>Sólo deben notificarse a la oficina de salud pública del distrito los casos cuya fecha de inicio sea 2024.</a:t>
            </a:r>
          </a:p>
          <a:p>
            <a:r>
              <a:rPr lang="es-ES" sz="3000" dirty="0"/>
              <a:t>El registro 2024-01 también es incorrecto porque la fecha de inicio es anterior a la fecha de nacimiento.</a:t>
            </a:r>
          </a:p>
          <a:p>
            <a:r>
              <a:rPr lang="es-ES" sz="3000" dirty="0"/>
              <a:t>El registro 2024-03 es incorrecto, ya que la fecha en que se tomó la primera muestra no puede ser anterior a la fecha de inicio.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19: Respuestas (1/2)</a:t>
            </a:r>
          </a:p>
        </p:txBody>
      </p:sp>
    </p:spTree>
    <p:extLst>
      <p:ext uri="{BB962C8B-B14F-4D97-AF65-F5344CB8AC3E}">
        <p14:creationId xmlns:p14="http://schemas.microsoft.com/office/powerpoint/2010/main" val="26777266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r>
              <a:rPr lang="es-ES" sz="3000" dirty="0"/>
              <a:t>El registro 2024-20 es incorrecto, ya que no existe el 30 de febrero (fecha de nacimiento registrada).</a:t>
            </a:r>
          </a:p>
          <a:p>
            <a:r>
              <a:rPr lang="es-ES" sz="3000" dirty="0"/>
              <a:t>El registro 2024-44 es incorrecto, ya que la fecha de </a:t>
            </a:r>
            <a:r>
              <a:rPr lang="es-MX" sz="3000" dirty="0"/>
              <a:t>recolección de la segunda muestra no puede ser anterior a la de la primera</a:t>
            </a:r>
            <a:r>
              <a:rPr lang="es-ES" sz="3000" dirty="0"/>
              <a:t>.</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19: Respuestas (2/2)</a:t>
            </a:r>
          </a:p>
        </p:txBody>
      </p:sp>
    </p:spTree>
    <p:extLst>
      <p:ext uri="{BB962C8B-B14F-4D97-AF65-F5344CB8AC3E}">
        <p14:creationId xmlns:p14="http://schemas.microsoft.com/office/powerpoint/2010/main" val="3114593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3212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Ha actualizado la base de datos con las correcciones y, a continuación, ha registrado los cambios en un documento de correcciones.  </a:t>
            </a:r>
          </a:p>
          <a:p>
            <a:pPr marL="0" indent="0">
              <a:spcBef>
                <a:spcPts val="0"/>
              </a:spcBef>
              <a:buNone/>
            </a:pPr>
            <a:endParaRPr lang="es-ES" dirty="0"/>
          </a:p>
          <a:p>
            <a:pPr marL="0" indent="0">
              <a:spcBef>
                <a:spcPts val="0"/>
              </a:spcBef>
              <a:buNone/>
            </a:pPr>
            <a:r>
              <a:rPr lang="es-ES" dirty="0"/>
              <a:t>Ha esbozado un plan de análisis de las tablas y figuras que pretende elaborar</a:t>
            </a:r>
            <a:r>
              <a:rPr lang="es-MX" dirty="0"/>
              <a:t>, y ha enumerado las variables que debería</a:t>
            </a:r>
            <a:r>
              <a:rPr lang="es-ES" dirty="0"/>
              <a:t> incluir en el análisis.</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E: Análisis de datos (1/3)</a:t>
            </a:r>
          </a:p>
        </p:txBody>
      </p:sp>
    </p:spTree>
    <p:extLst>
      <p:ext uri="{BB962C8B-B14F-4D97-AF65-F5344CB8AC3E}">
        <p14:creationId xmlns:p14="http://schemas.microsoft.com/office/powerpoint/2010/main" val="24983736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Sentado ante su computadora, estaba a punto de empezar a analizar los datos cuando se fue la luz. </a:t>
            </a:r>
          </a:p>
          <a:p>
            <a:pPr marL="0" indent="0">
              <a:spcBef>
                <a:spcPts val="0"/>
              </a:spcBef>
              <a:buNone/>
            </a:pPr>
            <a:endParaRPr lang="es-ES" dirty="0"/>
          </a:p>
          <a:p>
            <a:pPr marL="0" indent="0">
              <a:spcBef>
                <a:spcPts val="0"/>
              </a:spcBef>
              <a:buNone/>
            </a:pPr>
            <a:r>
              <a:rPr lang="es-ES" dirty="0"/>
              <a:t>Uno de sus colegas se pone en contacto con la compañía eléctrica y se entera de que el apagón afecta a una amplia zona. La compañía eléctrica esperaba restablecer el suministro a las 17:00 horas. </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E: Análisis de datos (2/3)</a:t>
            </a:r>
          </a:p>
        </p:txBody>
      </p:sp>
    </p:spTree>
    <p:extLst>
      <p:ext uri="{BB962C8B-B14F-4D97-AF65-F5344CB8AC3E}">
        <p14:creationId xmlns:p14="http://schemas.microsoft.com/office/powerpoint/2010/main" val="31983850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p:txBody>
          <a:bodyPr anchor="ctr"/>
          <a:lstStyle/>
          <a:p>
            <a:pPr marL="0" indent="0">
              <a:spcBef>
                <a:spcPts val="0"/>
              </a:spcBef>
              <a:buNone/>
            </a:pPr>
            <a:r>
              <a:rPr lang="es-ES" dirty="0"/>
              <a:t>Como usted debe reunirse con el jefe médico del distrito por la mañana, decidió realizar el análisis a mano. </a:t>
            </a:r>
          </a:p>
          <a:p>
            <a:pPr marL="0" indent="0">
              <a:spcBef>
                <a:spcPts val="0"/>
              </a:spcBef>
              <a:buNone/>
            </a:pPr>
            <a:endParaRPr lang="es-ES" dirty="0"/>
          </a:p>
          <a:p>
            <a:pPr marL="0" indent="0">
              <a:spcBef>
                <a:spcPts val="0"/>
              </a:spcBef>
              <a:buNone/>
            </a:pPr>
            <a:r>
              <a:rPr lang="es-ES" dirty="0"/>
              <a:t>Volvió al archivo, </a:t>
            </a:r>
            <a:r>
              <a:rPr lang="es-MX" dirty="0"/>
              <a:t>extrajo los formularios de investigación de casos y creó una lista de los 44 casos reportados (véase la tabla 3)</a:t>
            </a:r>
            <a:r>
              <a:rPr lang="es-ES" dirty="0"/>
              <a:t>. </a:t>
            </a:r>
          </a:p>
          <a:p>
            <a:pPr marL="0" indent="0">
              <a:spcBef>
                <a:spcPts val="0"/>
              </a:spcBef>
              <a:buNone/>
            </a:pPr>
            <a:endParaRPr lang="es-ES" dirty="0"/>
          </a:p>
          <a:p>
            <a:pPr marL="0" indent="0">
              <a:spcBef>
                <a:spcPts val="0"/>
              </a:spcBef>
              <a:buNone/>
            </a:pPr>
            <a:r>
              <a:rPr lang="es-ES" dirty="0"/>
              <a:t>Basándose en su plan de análisis, extrajo sólo variables seleccionadas de los formularios de investigación del caso para resumirlas y presentarlas.</a:t>
            </a:r>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Parte E: Análisis de datos (3/3)</a:t>
            </a:r>
          </a:p>
        </p:txBody>
      </p:sp>
    </p:spTree>
    <p:extLst>
      <p:ext uri="{BB962C8B-B14F-4D97-AF65-F5344CB8AC3E}">
        <p14:creationId xmlns:p14="http://schemas.microsoft.com/office/powerpoint/2010/main" val="17487671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chemeClr val="tx1"/>
              </a:buClr>
              <a:buNone/>
            </a:pPr>
            <a:r>
              <a:rPr lang="es-ES" dirty="0"/>
              <a:t>A partir de los datos de la tabla 3 (ordenados por edad), calcule la mediana y la media de edad de los casos. </a:t>
            </a:r>
          </a:p>
          <a:p>
            <a:pPr marL="0" indent="0">
              <a:buClr>
                <a:schemeClr val="tx1"/>
              </a:buClr>
              <a:buNone/>
            </a:pPr>
            <a:endParaRPr lang="es-ES" sz="2800" i="1" dirty="0"/>
          </a:p>
          <a:p>
            <a:pPr marL="0" indent="0">
              <a:buClr>
                <a:schemeClr val="tx1"/>
              </a:buClr>
              <a:buNone/>
            </a:pPr>
            <a:r>
              <a:rPr lang="es-ES" sz="2800" dirty="0">
                <a:solidFill>
                  <a:srgbClr val="109648"/>
                </a:solidFill>
              </a:rPr>
              <a:t>Consulte la Tabla 3 del cuaderno del participante.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20</a:t>
            </a:r>
          </a:p>
        </p:txBody>
      </p:sp>
    </p:spTree>
    <p:extLst>
      <p:ext uri="{BB962C8B-B14F-4D97-AF65-F5344CB8AC3E}">
        <p14:creationId xmlns:p14="http://schemas.microsoft.com/office/powerpoint/2010/main" val="18716358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Mediana = 26 años</a:t>
            </a:r>
          </a:p>
          <a:p>
            <a:pPr marL="0" indent="0">
              <a:buNone/>
            </a:pPr>
            <a:endParaRPr lang="es-ES" dirty="0"/>
          </a:p>
          <a:p>
            <a:pPr marL="0" indent="0">
              <a:buNone/>
            </a:pPr>
            <a:r>
              <a:rPr lang="es-ES" dirty="0"/>
              <a:t>Media = 30.5 años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20: Respuestas</a:t>
            </a:r>
          </a:p>
        </p:txBody>
      </p:sp>
    </p:spTree>
    <p:extLst>
      <p:ext uri="{BB962C8B-B14F-4D97-AF65-F5344CB8AC3E}">
        <p14:creationId xmlns:p14="http://schemas.microsoft.com/office/powerpoint/2010/main" val="418405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3D0712-6E27-4C7B-B718-9A1B8C461FA6}"/>
              </a:ext>
            </a:extLst>
          </p:cNvPr>
          <p:cNvSpPr>
            <a:spLocks noGrp="1"/>
          </p:cNvSpPr>
          <p:nvPr>
            <p:ph sz="half" idx="2"/>
          </p:nvPr>
        </p:nvSpPr>
        <p:spPr>
          <a:xfrm>
            <a:off x="838200" y="1509311"/>
            <a:ext cx="10515600" cy="4002788"/>
          </a:xfrm>
        </p:spPr>
        <p:txBody>
          <a:bodyPr/>
          <a:lstStyle/>
          <a:p>
            <a:pPr marL="0" indent="0">
              <a:spcBef>
                <a:spcPts val="0"/>
              </a:spcBef>
              <a:buNone/>
            </a:pPr>
            <a:r>
              <a:rPr lang="es-ES" sz="2400" dirty="0"/>
              <a:t>A la hora de elaborar su plan de análisis, quería que sus grupos de edad coincidieran con los utilizados en reportes anteriores del Ministerio. </a:t>
            </a:r>
          </a:p>
          <a:p>
            <a:pPr marL="0" indent="0">
              <a:spcBef>
                <a:spcPts val="0"/>
              </a:spcBef>
              <a:buNone/>
              <a:tabLst>
                <a:tab pos="914400" algn="ctr"/>
                <a:tab pos="3028950" algn="ctr"/>
                <a:tab pos="5029200" algn="ctr"/>
              </a:tabLst>
            </a:pPr>
            <a:r>
              <a:rPr lang="es-ES" sz="2400" dirty="0"/>
              <a:t>Ha encontrado los siguientes tres grupos de edad en diferentes reportes:</a:t>
            </a:r>
            <a:endParaRPr lang="es-ES" sz="2400" u="sng" dirty="0">
              <a:ea typeface="MS Mincho" panose="02020609040205080304" pitchFamily="49" charset="-128"/>
            </a:endParaRPr>
          </a:p>
          <a:p>
            <a:pPr marL="0" indent="0">
              <a:spcBef>
                <a:spcPts val="0"/>
              </a:spcBef>
              <a:buNone/>
            </a:pPr>
            <a:endParaRPr lang="es-ES" sz="2400" dirty="0"/>
          </a:p>
        </p:txBody>
      </p:sp>
      <p:sp>
        <p:nvSpPr>
          <p:cNvPr id="2" name="Title 1">
            <a:extLst>
              <a:ext uri="{FF2B5EF4-FFF2-40B4-BE49-F238E27FC236}">
                <a16:creationId xmlns:a16="http://schemas.microsoft.com/office/drawing/2014/main" id="{5F513A2A-8ECE-4512-A1C8-446732EF1ED3}"/>
              </a:ext>
            </a:extLst>
          </p:cNvPr>
          <p:cNvSpPr>
            <a:spLocks noGrp="1"/>
          </p:cNvSpPr>
          <p:nvPr>
            <p:ph type="title"/>
          </p:nvPr>
        </p:nvSpPr>
        <p:spPr/>
        <p:txBody>
          <a:bodyPr/>
          <a:lstStyle/>
          <a:p>
            <a:r>
              <a:rPr lang="es-ES" dirty="0"/>
              <a:t>Análisis de datos</a:t>
            </a:r>
          </a:p>
        </p:txBody>
      </p:sp>
      <p:graphicFrame>
        <p:nvGraphicFramePr>
          <p:cNvPr id="5" name="Table 4">
            <a:extLst>
              <a:ext uri="{FF2B5EF4-FFF2-40B4-BE49-F238E27FC236}">
                <a16:creationId xmlns:a16="http://schemas.microsoft.com/office/drawing/2014/main" id="{8A84586C-11BC-9F2D-E6D0-609890B0984F}"/>
              </a:ext>
            </a:extLst>
          </p:cNvPr>
          <p:cNvGraphicFramePr>
            <a:graphicFrameLocks noGrp="1"/>
          </p:cNvGraphicFramePr>
          <p:nvPr>
            <p:extLst>
              <p:ext uri="{D42A27DB-BD31-4B8C-83A1-F6EECF244321}">
                <p14:modId xmlns:p14="http://schemas.microsoft.com/office/powerpoint/2010/main" val="1107685327"/>
              </p:ext>
            </p:extLst>
          </p:nvPr>
        </p:nvGraphicFramePr>
        <p:xfrm>
          <a:off x="731321" y="2873892"/>
          <a:ext cx="10515601" cy="3291840"/>
        </p:xfrm>
        <a:graphic>
          <a:graphicData uri="http://schemas.openxmlformats.org/drawingml/2006/table">
            <a:tbl>
              <a:tblPr firstRow="1" firstCol="1"/>
              <a:tblGrid>
                <a:gridCol w="3462376">
                  <a:extLst>
                    <a:ext uri="{9D8B030D-6E8A-4147-A177-3AD203B41FA5}">
                      <a16:colId xmlns:a16="http://schemas.microsoft.com/office/drawing/2014/main" val="327450899"/>
                    </a:ext>
                  </a:extLst>
                </a:gridCol>
                <a:gridCol w="3584425">
                  <a:extLst>
                    <a:ext uri="{9D8B030D-6E8A-4147-A177-3AD203B41FA5}">
                      <a16:colId xmlns:a16="http://schemas.microsoft.com/office/drawing/2014/main" val="2106900587"/>
                    </a:ext>
                  </a:extLst>
                </a:gridCol>
                <a:gridCol w="3468800">
                  <a:extLst>
                    <a:ext uri="{9D8B030D-6E8A-4147-A177-3AD203B41FA5}">
                      <a16:colId xmlns:a16="http://schemas.microsoft.com/office/drawing/2014/main" val="1084570797"/>
                    </a:ext>
                  </a:extLst>
                </a:gridCol>
              </a:tblGrid>
              <a:tr h="638401">
                <a:tc>
                  <a:txBody>
                    <a:bodyPr/>
                    <a:lstStyle/>
                    <a:p>
                      <a:pPr marL="0" marR="0" algn="ctr">
                        <a:spcBef>
                          <a:spcPts val="0"/>
                        </a:spcBef>
                        <a:spcAft>
                          <a:spcPts val="0"/>
                        </a:spcAft>
                        <a:tabLst>
                          <a:tab pos="914400" algn="ctr"/>
                          <a:tab pos="3028950" algn="ctr"/>
                          <a:tab pos="5029200" algn="ctr"/>
                        </a:tabLs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1</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2</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3</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981750080"/>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≤9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721196312"/>
                  </a:ext>
                </a:extLst>
              </a:tr>
              <a:tr h="360707">
                <a:tc>
                  <a:txBody>
                    <a:bodyPr/>
                    <a:lstStyle/>
                    <a:p>
                      <a:pPr marL="0" marR="0" algn="ctr">
                        <a:lnSpc>
                          <a:spcPct val="107000"/>
                        </a:lnSpc>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10-20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11-20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10-19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8562983"/>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20-30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21-30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20-29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5408641"/>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30-40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31-40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30-39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9247387"/>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40-50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41-50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40-49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3678119"/>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50-60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51-60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50-59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499212"/>
                  </a:ext>
                </a:extLst>
              </a:tr>
              <a:tr h="360707">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&gt;60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7679328"/>
                  </a:ext>
                </a:extLst>
              </a:tr>
            </a:tbl>
          </a:graphicData>
        </a:graphic>
      </p:graphicFrame>
    </p:spTree>
    <p:extLst>
      <p:ext uri="{BB962C8B-B14F-4D97-AF65-F5344CB8AC3E}">
        <p14:creationId xmlns:p14="http://schemas.microsoft.com/office/powerpoint/2010/main" val="37014028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390722"/>
            <a:ext cx="10515600" cy="4382116"/>
          </a:xfrm>
        </p:spPr>
        <p:txBody>
          <a:bodyPr anchor="t"/>
          <a:lstStyle/>
          <a:p>
            <a:pPr marL="0" indent="0" algn="ctr">
              <a:buClr>
                <a:schemeClr val="tx1"/>
              </a:buClr>
              <a:buNone/>
            </a:pPr>
            <a:endParaRPr lang="es-ES" dirty="0"/>
          </a:p>
          <a:p>
            <a:pPr marL="0" indent="0" algn="ctr">
              <a:buClr>
                <a:schemeClr val="tx1"/>
              </a:buClr>
              <a:buNone/>
            </a:pPr>
            <a:r>
              <a:rPr lang="es-ES" dirty="0"/>
              <a:t>¿Qué opción de grupo de edad prefiere y por qué? </a:t>
            </a:r>
          </a:p>
          <a:p>
            <a:pPr marL="0" indent="0">
              <a:buNone/>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21</a:t>
            </a:r>
          </a:p>
        </p:txBody>
      </p:sp>
      <p:graphicFrame>
        <p:nvGraphicFramePr>
          <p:cNvPr id="6" name="Table 5">
            <a:extLst>
              <a:ext uri="{FF2B5EF4-FFF2-40B4-BE49-F238E27FC236}">
                <a16:creationId xmlns:a16="http://schemas.microsoft.com/office/drawing/2014/main" id="{907443A6-1C35-87DE-37E4-0C07F0C38C6E}"/>
              </a:ext>
            </a:extLst>
          </p:cNvPr>
          <p:cNvGraphicFramePr>
            <a:graphicFrameLocks noGrp="1"/>
          </p:cNvGraphicFramePr>
          <p:nvPr>
            <p:extLst>
              <p:ext uri="{D42A27DB-BD31-4B8C-83A1-F6EECF244321}">
                <p14:modId xmlns:p14="http://schemas.microsoft.com/office/powerpoint/2010/main" val="80847620"/>
              </p:ext>
            </p:extLst>
          </p:nvPr>
        </p:nvGraphicFramePr>
        <p:xfrm>
          <a:off x="830474" y="2598468"/>
          <a:ext cx="10515601" cy="3593009"/>
        </p:xfrm>
        <a:graphic>
          <a:graphicData uri="http://schemas.openxmlformats.org/drawingml/2006/table">
            <a:tbl>
              <a:tblPr firstRow="1" firstCol="1"/>
              <a:tblGrid>
                <a:gridCol w="3462376">
                  <a:extLst>
                    <a:ext uri="{9D8B030D-6E8A-4147-A177-3AD203B41FA5}">
                      <a16:colId xmlns:a16="http://schemas.microsoft.com/office/drawing/2014/main" val="327450899"/>
                    </a:ext>
                  </a:extLst>
                </a:gridCol>
                <a:gridCol w="3584425">
                  <a:extLst>
                    <a:ext uri="{9D8B030D-6E8A-4147-A177-3AD203B41FA5}">
                      <a16:colId xmlns:a16="http://schemas.microsoft.com/office/drawing/2014/main" val="2106900587"/>
                    </a:ext>
                  </a:extLst>
                </a:gridCol>
                <a:gridCol w="3468800">
                  <a:extLst>
                    <a:ext uri="{9D8B030D-6E8A-4147-A177-3AD203B41FA5}">
                      <a16:colId xmlns:a16="http://schemas.microsoft.com/office/drawing/2014/main" val="1084570797"/>
                    </a:ext>
                  </a:extLst>
                </a:gridCol>
              </a:tblGrid>
              <a:tr h="761859">
                <a:tc>
                  <a:txBody>
                    <a:bodyPr/>
                    <a:lstStyle/>
                    <a:p>
                      <a:pPr marL="0" marR="0" algn="ctr">
                        <a:spcBef>
                          <a:spcPts val="0"/>
                        </a:spcBef>
                        <a:spcAft>
                          <a:spcPts val="0"/>
                        </a:spcAft>
                        <a:tabLst>
                          <a:tab pos="914400" algn="ctr"/>
                          <a:tab pos="3028950" algn="ctr"/>
                          <a:tab pos="5029200" algn="ctr"/>
                        </a:tabLs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1</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2</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0"/>
                        </a:spcBef>
                        <a:spcAft>
                          <a:spcPts val="0"/>
                        </a:spcAft>
                      </a:pPr>
                      <a:r>
                        <a:rPr lang="es-ES" sz="2400" b="1" u="none" noProof="0" dirty="0">
                          <a:solidFill>
                            <a:sysClr val="windowText" lastClr="000000"/>
                          </a:solidFill>
                          <a:effectLst/>
                          <a:latin typeface="Arial" panose="020B0604020202020204" pitchFamily="34" charset="0"/>
                          <a:ea typeface="Times New Roman" panose="02020603050405020304" pitchFamily="18" charset="0"/>
                        </a:rPr>
                        <a:t>Grupos de edad Opción 3</a:t>
                      </a:r>
                      <a:endParaRPr lang="es-ES" sz="2400" u="none" noProof="0" dirty="0">
                        <a:solidFill>
                          <a:sysClr val="windowText" lastClr="000000"/>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981750080"/>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≤9 años</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721196312"/>
                  </a:ext>
                </a:extLst>
              </a:tr>
              <a:tr h="404450">
                <a:tc>
                  <a:txBody>
                    <a:bodyPr/>
                    <a:lstStyle/>
                    <a:p>
                      <a:pPr marL="0" marR="0" algn="ctr">
                        <a:lnSpc>
                          <a:spcPct val="107000"/>
                        </a:lnSpc>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10-20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11-20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10-19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8562983"/>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20-30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21-30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20-29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5408641"/>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30-40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31-40</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Times New Roman" panose="02020603050405020304" pitchFamily="18" charset="0"/>
                        </a:rPr>
                        <a:t>30-39</a:t>
                      </a:r>
                      <a:endParaRPr lang="es-ES" sz="2400" noProof="0" dirty="0">
                        <a:solidFill>
                          <a:schemeClr val="tx1"/>
                        </a:solidFill>
                        <a:effectLst/>
                        <a:latin typeface="Arial" panose="020B0604020202020204" pitchFamily="34" charset="0"/>
                        <a:ea typeface="MS Mincho" panose="02020609040205080304" pitchFamily="49"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9247387"/>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40-50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41-50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40-49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3678119"/>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50-60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51-60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50-59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499212"/>
                  </a:ext>
                </a:extLst>
              </a:tr>
              <a:tr h="404450">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&gt;60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s-ES" sz="2400" noProof="0" dirty="0">
                          <a:solidFill>
                            <a:schemeClr val="tx1"/>
                          </a:solidFill>
                          <a:effectLst/>
                          <a:latin typeface="Arial" panose="020B0604020202020204" pitchFamily="34" charset="0"/>
                          <a:ea typeface="MS Mincho" panose="02020609040205080304" pitchFamily="49" charset="-128"/>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7679328"/>
                  </a:ext>
                </a:extLst>
              </a:tr>
            </a:tbl>
          </a:graphicData>
        </a:graphic>
      </p:graphicFrame>
    </p:spTree>
    <p:extLst>
      <p:ext uri="{BB962C8B-B14F-4D97-AF65-F5344CB8AC3E}">
        <p14:creationId xmlns:p14="http://schemas.microsoft.com/office/powerpoint/2010/main" val="35506370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r>
              <a:rPr lang="es-ES" dirty="0">
                <a:solidFill>
                  <a:srgbClr val="000000"/>
                </a:solidFill>
                <a:effectLst/>
                <a:latin typeface="Arial" panose="020B0604020202020204" pitchFamily="34" charset="0"/>
                <a:ea typeface="Calibri" panose="020F0502020204030204" pitchFamily="34" charset="0"/>
              </a:rPr>
              <a:t>El grupo de edad 1 no es apropiado porque algunos números están en más de una categoría (es decir, 10, 20, 30 años están cada uno en dos categorías). Es importante asegurarse de que los grupos utilizados se excluyen mutuamente.</a:t>
            </a:r>
          </a:p>
          <a:p>
            <a:r>
              <a:rPr lang="es-ES" dirty="0">
                <a:solidFill>
                  <a:srgbClr val="000000"/>
                </a:solidFill>
                <a:effectLst/>
                <a:latin typeface="Arial" panose="020B0604020202020204" pitchFamily="34" charset="0"/>
                <a:ea typeface="Calibri" panose="020F0502020204030204" pitchFamily="34" charset="0"/>
              </a:rPr>
              <a:t>Los grupos de edad 2 </a:t>
            </a:r>
            <a:r>
              <a:rPr lang="es-ES" dirty="0" err="1">
                <a:solidFill>
                  <a:srgbClr val="000000"/>
                </a:solidFill>
                <a:effectLst/>
                <a:latin typeface="Arial" panose="020B0604020202020204" pitchFamily="34" charset="0"/>
                <a:ea typeface="Calibri" panose="020F0502020204030204" pitchFamily="34" charset="0"/>
              </a:rPr>
              <a:t>ó</a:t>
            </a:r>
            <a:r>
              <a:rPr lang="es-ES" dirty="0">
                <a:solidFill>
                  <a:srgbClr val="000000"/>
                </a:solidFill>
                <a:effectLst/>
                <a:latin typeface="Arial" panose="020B0604020202020204" pitchFamily="34" charset="0"/>
                <a:ea typeface="Calibri" panose="020F0502020204030204" pitchFamily="34" charset="0"/>
              </a:rPr>
              <a:t> 3 podrían ser aceptables.</a:t>
            </a:r>
          </a:p>
          <a:p>
            <a:r>
              <a:rPr lang="es-ES" dirty="0">
                <a:solidFill>
                  <a:srgbClr val="000000"/>
                </a:solidFill>
                <a:effectLst/>
                <a:latin typeface="Arial" panose="020B0604020202020204" pitchFamily="34" charset="0"/>
                <a:ea typeface="Calibri" panose="020F0502020204030204" pitchFamily="34" charset="0"/>
              </a:rPr>
              <a:t>Los grupos de edad pueden seleccionarse en función de lo que tenga más sentido para una enfermedad. Por ejemplo, una enfermedad que tenga mayor impacto en niños &lt;5 años podría necesitar que ese grupo estuviera separado de los demás. </a:t>
            </a:r>
            <a:endParaRPr lang="es-ES" sz="40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21: Respuesta</a:t>
            </a:r>
          </a:p>
        </p:txBody>
      </p:sp>
    </p:spTree>
    <p:extLst>
      <p:ext uri="{BB962C8B-B14F-4D97-AF65-F5344CB8AC3E}">
        <p14:creationId xmlns:p14="http://schemas.microsoft.com/office/powerpoint/2010/main" val="17112313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rgbClr val="00953A"/>
              </a:buClr>
              <a:buNone/>
            </a:pPr>
            <a:r>
              <a:rPr lang="es-ES" dirty="0"/>
              <a:t>Complete la Tabla 9</a:t>
            </a:r>
            <a:r>
              <a:rPr lang="es-ES" sz="2800" dirty="0"/>
              <a:t>, </a:t>
            </a:r>
            <a:r>
              <a:rPr lang="es-ES" dirty="0"/>
              <a:t>que compara los casos de influenza por grupo de edad y sexo.</a:t>
            </a:r>
          </a:p>
          <a:p>
            <a:pPr marL="0" indent="0">
              <a:buClr>
                <a:srgbClr val="00953A"/>
              </a:buClr>
              <a:buNone/>
            </a:pPr>
            <a:endParaRPr lang="es-ES" dirty="0"/>
          </a:p>
          <a:p>
            <a:pPr marL="0" indent="0">
              <a:buClr>
                <a:srgbClr val="00953A"/>
              </a:buClr>
              <a:buNone/>
            </a:pPr>
            <a:r>
              <a:rPr lang="es-ES" sz="2800" dirty="0">
                <a:solidFill>
                  <a:srgbClr val="109648"/>
                </a:solidFill>
              </a:rPr>
              <a:t>Consulte su cuaderno del participante. </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22</a:t>
            </a:r>
          </a:p>
        </p:txBody>
      </p:sp>
    </p:spTree>
    <p:extLst>
      <p:ext uri="{BB962C8B-B14F-4D97-AF65-F5344CB8AC3E}">
        <p14:creationId xmlns:p14="http://schemas.microsoft.com/office/powerpoint/2010/main" val="16695081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EE84E2BB-DE3D-438D-93AF-0A475DEAEA23}"/>
              </a:ext>
            </a:extLst>
          </p:cNvPr>
          <p:cNvGraphicFramePr>
            <a:graphicFrameLocks noGrp="1"/>
          </p:cNvGraphicFramePr>
          <p:nvPr>
            <p:ph sz="half" idx="2"/>
            <p:extLst>
              <p:ext uri="{D42A27DB-BD31-4B8C-83A1-F6EECF244321}">
                <p14:modId xmlns:p14="http://schemas.microsoft.com/office/powerpoint/2010/main" val="2029494325"/>
              </p:ext>
            </p:extLst>
          </p:nvPr>
        </p:nvGraphicFramePr>
        <p:xfrm>
          <a:off x="838200" y="1479550"/>
          <a:ext cx="10515599" cy="4389120"/>
        </p:xfrm>
        <a:graphic>
          <a:graphicData uri="http://schemas.openxmlformats.org/drawingml/2006/table">
            <a:tbl>
              <a:tblPr firstRow="1" firstCol="1" bandRow="1"/>
              <a:tblGrid>
                <a:gridCol w="3187278">
                  <a:extLst>
                    <a:ext uri="{9D8B030D-6E8A-4147-A177-3AD203B41FA5}">
                      <a16:colId xmlns:a16="http://schemas.microsoft.com/office/drawing/2014/main" val="387744681"/>
                    </a:ext>
                  </a:extLst>
                </a:gridCol>
                <a:gridCol w="2438748">
                  <a:extLst>
                    <a:ext uri="{9D8B030D-6E8A-4147-A177-3AD203B41FA5}">
                      <a16:colId xmlns:a16="http://schemas.microsoft.com/office/drawing/2014/main" val="2579424830"/>
                    </a:ext>
                  </a:extLst>
                </a:gridCol>
                <a:gridCol w="2499116">
                  <a:extLst>
                    <a:ext uri="{9D8B030D-6E8A-4147-A177-3AD203B41FA5}">
                      <a16:colId xmlns:a16="http://schemas.microsoft.com/office/drawing/2014/main" val="2585446337"/>
                    </a:ext>
                  </a:extLst>
                </a:gridCol>
                <a:gridCol w="2390457">
                  <a:extLst>
                    <a:ext uri="{9D8B030D-6E8A-4147-A177-3AD203B41FA5}">
                      <a16:colId xmlns:a16="http://schemas.microsoft.com/office/drawing/2014/main" val="1115447057"/>
                    </a:ext>
                  </a:extLst>
                </a:gridCol>
              </a:tblGrid>
              <a:tr h="438912">
                <a:tc rowSpan="2">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Grupo de edad (años)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3">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Sexo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5085348"/>
                  </a:ext>
                </a:extLst>
              </a:tr>
              <a:tr h="438912">
                <a:tc vMerge="1">
                  <a:txBody>
                    <a:bodyPr/>
                    <a:lstStyle/>
                    <a:p>
                      <a:endParaRPr lang="en-US"/>
                    </a:p>
                  </a:txBody>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Mujer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Hombre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Total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47681183"/>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28226522"/>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10-19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1440497"/>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20-29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20298450"/>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30-39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7779462"/>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40-49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83981705"/>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50-59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6881731"/>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73376899"/>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Total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2259795611"/>
                  </a:ext>
                </a:extLst>
              </a:tr>
            </a:tbl>
          </a:graphicData>
        </a:graphic>
      </p:graphicFrame>
      <p:sp>
        <p:nvSpPr>
          <p:cNvPr id="7" name="Title 6">
            <a:extLst>
              <a:ext uri="{FF2B5EF4-FFF2-40B4-BE49-F238E27FC236}">
                <a16:creationId xmlns:a16="http://schemas.microsoft.com/office/drawing/2014/main" id="{07BE4053-7342-EC95-14C8-96E1CBD13A26}"/>
              </a:ext>
            </a:extLst>
          </p:cNvPr>
          <p:cNvSpPr>
            <a:spLocks noGrp="1"/>
          </p:cNvSpPr>
          <p:nvPr>
            <p:ph type="title"/>
          </p:nvPr>
        </p:nvSpPr>
        <p:spPr/>
        <p:txBody>
          <a:bodyPr/>
          <a:lstStyle/>
          <a:p>
            <a:r>
              <a:rPr lang="es-ES" dirty="0"/>
              <a:t>Tabla 9</a:t>
            </a:r>
          </a:p>
        </p:txBody>
      </p:sp>
    </p:spTree>
    <p:extLst>
      <p:ext uri="{BB962C8B-B14F-4D97-AF65-F5344CB8AC3E}">
        <p14:creationId xmlns:p14="http://schemas.microsoft.com/office/powerpoint/2010/main" val="3066890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Clr>
                <a:schemeClr val="tx1"/>
              </a:buClr>
              <a:buAutoNum type="alphaLcPeriod"/>
            </a:pPr>
            <a:r>
              <a:rPr lang="es-ES" dirty="0"/>
              <a:t>¿Por qué llevar a cabo la vigilancia a nivel local/distrital?          (¿Cuál es la razón para recopilar datos de vigilancia?)</a:t>
            </a:r>
          </a:p>
          <a:p>
            <a:pPr marL="514350" indent="-514350">
              <a:buClr>
                <a:schemeClr val="tx1"/>
              </a:buClr>
              <a:buAutoNum type="alphaLcPeriod"/>
            </a:pPr>
            <a:endParaRPr lang="es-ES" dirty="0"/>
          </a:p>
          <a:p>
            <a:pPr marL="514350" indent="-514350">
              <a:buClr>
                <a:schemeClr val="tx1"/>
              </a:buClr>
              <a:buAutoNum type="alphaLcPeriod"/>
            </a:pPr>
            <a:r>
              <a:rPr lang="es-ES" dirty="0"/>
              <a:t>¿Por qué vigilar las poblaciones animales?            </a:t>
            </a:r>
            <a:br>
              <a:rPr lang="es-ES" dirty="0"/>
            </a:br>
            <a:r>
              <a:rPr lang="es-ES" dirty="0"/>
              <a:t>(¿Cuál es la razón para compartir estos datos de vigilancia con los sectores humanos?)</a:t>
            </a:r>
          </a:p>
          <a:p>
            <a:pPr lvl="2"/>
            <a:endParaRPr lang="es-ES" sz="32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a:t>
            </a:r>
          </a:p>
        </p:txBody>
      </p:sp>
    </p:spTree>
    <p:extLst>
      <p:ext uri="{BB962C8B-B14F-4D97-AF65-F5344CB8AC3E}">
        <p14:creationId xmlns:p14="http://schemas.microsoft.com/office/powerpoint/2010/main" val="15016944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a:t>Pregunta 22: Respuesta</a:t>
            </a:r>
          </a:p>
        </p:txBody>
      </p:sp>
      <p:graphicFrame>
        <p:nvGraphicFramePr>
          <p:cNvPr id="3" name="Content Placeholder 4">
            <a:extLst>
              <a:ext uri="{FF2B5EF4-FFF2-40B4-BE49-F238E27FC236}">
                <a16:creationId xmlns:a16="http://schemas.microsoft.com/office/drawing/2014/main" id="{32EB557A-8CD3-4F2F-AF16-AD9DA7937D2F}"/>
              </a:ext>
            </a:extLst>
          </p:cNvPr>
          <p:cNvGraphicFramePr>
            <a:graphicFrameLocks/>
          </p:cNvGraphicFramePr>
          <p:nvPr>
            <p:extLst>
              <p:ext uri="{D42A27DB-BD31-4B8C-83A1-F6EECF244321}">
                <p14:modId xmlns:p14="http://schemas.microsoft.com/office/powerpoint/2010/main" val="915885535"/>
              </p:ext>
            </p:extLst>
          </p:nvPr>
        </p:nvGraphicFramePr>
        <p:xfrm>
          <a:off x="838200" y="1472513"/>
          <a:ext cx="10515598" cy="4389120"/>
        </p:xfrm>
        <a:graphic>
          <a:graphicData uri="http://schemas.openxmlformats.org/drawingml/2006/table">
            <a:tbl>
              <a:tblPr firstRow="1" firstCol="1" bandRow="1"/>
              <a:tblGrid>
                <a:gridCol w="3187277">
                  <a:extLst>
                    <a:ext uri="{9D8B030D-6E8A-4147-A177-3AD203B41FA5}">
                      <a16:colId xmlns:a16="http://schemas.microsoft.com/office/drawing/2014/main" val="387744681"/>
                    </a:ext>
                  </a:extLst>
                </a:gridCol>
                <a:gridCol w="2438748">
                  <a:extLst>
                    <a:ext uri="{9D8B030D-6E8A-4147-A177-3AD203B41FA5}">
                      <a16:colId xmlns:a16="http://schemas.microsoft.com/office/drawing/2014/main" val="2579424830"/>
                    </a:ext>
                  </a:extLst>
                </a:gridCol>
                <a:gridCol w="2499116">
                  <a:extLst>
                    <a:ext uri="{9D8B030D-6E8A-4147-A177-3AD203B41FA5}">
                      <a16:colId xmlns:a16="http://schemas.microsoft.com/office/drawing/2014/main" val="2585446337"/>
                    </a:ext>
                  </a:extLst>
                </a:gridCol>
                <a:gridCol w="2390457">
                  <a:extLst>
                    <a:ext uri="{9D8B030D-6E8A-4147-A177-3AD203B41FA5}">
                      <a16:colId xmlns:a16="http://schemas.microsoft.com/office/drawing/2014/main" val="1115447057"/>
                    </a:ext>
                  </a:extLst>
                </a:gridCol>
              </a:tblGrid>
              <a:tr h="438912">
                <a:tc rowSpan="2">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Grupo de edad (años)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gridSpan="3">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Sexo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5085348"/>
                  </a:ext>
                </a:extLst>
              </a:tr>
              <a:tr h="438912">
                <a:tc vMerge="1">
                  <a:txBody>
                    <a:bodyPr/>
                    <a:lstStyle/>
                    <a:p>
                      <a:endParaRPr lang="en-US"/>
                    </a:p>
                  </a:txBody>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Mujer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Hombre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spcBef>
                          <a:spcPts val="400"/>
                        </a:spcBef>
                        <a:spcAft>
                          <a:spcPts val="400"/>
                        </a:spcAft>
                      </a:pPr>
                      <a:r>
                        <a:rPr lang="en-US" sz="2800" b="1">
                          <a:solidFill>
                            <a:schemeClr val="tx1"/>
                          </a:solidFill>
                          <a:effectLst/>
                          <a:latin typeface="Arial" panose="020B0604020202020204" pitchFamily="34" charset="0"/>
                          <a:ea typeface="MS Mincho" panose="02020609040205080304" pitchFamily="49" charset="-128"/>
                        </a:rPr>
                        <a:t>Total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47681183"/>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28226522"/>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10-19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1440497"/>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20-29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20298450"/>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30-39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7779462"/>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40-49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83981705"/>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50-59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6881731"/>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≥60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73376899"/>
                  </a:ext>
                </a:extLst>
              </a:tr>
              <a:tr h="438912">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Total</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26</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18</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2D086"/>
                    </a:solidFill>
                  </a:tcPr>
                </a:tc>
                <a:tc>
                  <a:txBody>
                    <a:bodyPr/>
                    <a:lstStyle/>
                    <a:p>
                      <a:pPr marL="0" marR="0" algn="ctr">
                        <a:spcBef>
                          <a:spcPts val="400"/>
                        </a:spcBef>
                        <a:spcAft>
                          <a:spcPts val="400"/>
                        </a:spcAft>
                      </a:pPr>
                      <a:r>
                        <a:rPr lang="en-US" sz="2800">
                          <a:solidFill>
                            <a:schemeClr val="tx1"/>
                          </a:solidFill>
                          <a:effectLst/>
                          <a:latin typeface="Arial" panose="020B0604020202020204" pitchFamily="34" charset="0"/>
                          <a:ea typeface="MS Mincho" panose="02020609040205080304" pitchFamily="49" charset="-128"/>
                        </a:rPr>
                        <a:t>44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2D086"/>
                    </a:solidFill>
                  </a:tcPr>
                </a:tc>
                <a:extLst>
                  <a:ext uri="{0D108BD9-81ED-4DB2-BD59-A6C34878D82A}">
                    <a16:rowId xmlns:a16="http://schemas.microsoft.com/office/drawing/2014/main" val="2259795611"/>
                  </a:ext>
                </a:extLst>
              </a:tr>
            </a:tbl>
          </a:graphicData>
        </a:graphic>
      </p:graphicFrame>
    </p:spTree>
    <p:extLst>
      <p:ext uri="{BB962C8B-B14F-4D97-AF65-F5344CB8AC3E}">
        <p14:creationId xmlns:p14="http://schemas.microsoft.com/office/powerpoint/2010/main" val="7030414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45806"/>
            <a:ext cx="10515600" cy="4639309"/>
          </a:xfrm>
        </p:spPr>
        <p:txBody>
          <a:bodyPr/>
          <a:lstStyle/>
          <a:p>
            <a:pPr marL="0" indent="0">
              <a:buNone/>
            </a:pPr>
            <a:r>
              <a:rPr lang="es-ES" dirty="0"/>
              <a:t>Utilizando los datos de la Tabla 9,</a:t>
            </a:r>
          </a:p>
          <a:p>
            <a:pPr marL="514350" indent="-514350">
              <a:spcBef>
                <a:spcPts val="400"/>
              </a:spcBef>
              <a:spcAft>
                <a:spcPts val="400"/>
              </a:spcAft>
              <a:buAutoNum type="alphaLcPeriod"/>
            </a:pPr>
            <a:r>
              <a:rPr lang="es-ES" dirty="0"/>
              <a:t>Compare el número de casos de influenza entre mujeres</a:t>
            </a:r>
            <a:br>
              <a:rPr lang="es-ES" dirty="0"/>
            </a:br>
            <a:r>
              <a:rPr lang="es-ES" dirty="0"/>
              <a:t> y hombres.</a:t>
            </a:r>
          </a:p>
          <a:p>
            <a:pPr marL="514350" indent="-514350">
              <a:spcBef>
                <a:spcPts val="400"/>
              </a:spcBef>
              <a:spcAft>
                <a:spcPts val="400"/>
              </a:spcAft>
              <a:buAutoNum type="alphaLcPeriod"/>
            </a:pPr>
            <a:r>
              <a:rPr lang="es-ES" dirty="0"/>
              <a:t>Compare el número de casos de influenza entre los distintos grupos de edad.</a:t>
            </a:r>
          </a:p>
          <a:p>
            <a:pPr marL="514350" indent="-514350">
              <a:spcBef>
                <a:spcPts val="400"/>
              </a:spcBef>
              <a:spcAft>
                <a:spcPts val="400"/>
              </a:spcAft>
              <a:buAutoNum type="alphaLcPeriod"/>
            </a:pPr>
            <a:r>
              <a:rPr lang="es-ES" dirty="0"/>
              <a:t>Entre las mujeres, ¿qué grupo de edad registró el mayor número de casos de influenza?</a:t>
            </a:r>
          </a:p>
          <a:p>
            <a:pPr marL="514350" indent="-514350">
              <a:spcBef>
                <a:spcPts val="400"/>
              </a:spcBef>
              <a:spcAft>
                <a:spcPts val="400"/>
              </a:spcAft>
              <a:buAutoNum type="alphaLcPeriod"/>
            </a:pPr>
            <a:r>
              <a:rPr lang="es-ES" dirty="0"/>
              <a:t>Entre los varones, ¿qué grupo de edad registró el mayor número de casos de influenza?</a:t>
            </a:r>
          </a:p>
          <a:p>
            <a:pPr marL="514350" indent="-514350">
              <a:spcBef>
                <a:spcPts val="400"/>
              </a:spcBef>
              <a:spcAft>
                <a:spcPts val="400"/>
              </a:spcAft>
              <a:buAutoNum type="alphaLcPeriod"/>
            </a:pPr>
            <a:r>
              <a:rPr lang="es-ES" dirty="0"/>
              <a:t>En general, ¿qué grupo de edad tenía mayor riesgo de contraer la influenza?</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23</a:t>
            </a:r>
          </a:p>
        </p:txBody>
      </p:sp>
    </p:spTree>
    <p:extLst>
      <p:ext uri="{BB962C8B-B14F-4D97-AF65-F5344CB8AC3E}">
        <p14:creationId xmlns:p14="http://schemas.microsoft.com/office/powerpoint/2010/main" val="40023063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199" y="1461014"/>
            <a:ext cx="10971883" cy="4639309"/>
          </a:xfrm>
        </p:spPr>
        <p:txBody>
          <a:bodyPr/>
          <a:lstStyle/>
          <a:p>
            <a:pPr marL="514350" indent="-514350">
              <a:buAutoNum type="alphaLcPeriod"/>
            </a:pPr>
            <a:r>
              <a:rPr lang="es-ES" sz="2700" dirty="0"/>
              <a:t>En general, se notificaron más casos de </a:t>
            </a:r>
            <a:r>
              <a:rPr lang="es-ES" sz="2400" dirty="0"/>
              <a:t>influenza</a:t>
            </a:r>
            <a:r>
              <a:rPr lang="es-ES" sz="2700" dirty="0"/>
              <a:t> entre las mujeres que entre los hombres.</a:t>
            </a:r>
          </a:p>
          <a:p>
            <a:pPr marL="514350" indent="-514350">
              <a:buAutoNum type="alphaLcPeriod"/>
            </a:pPr>
            <a:r>
              <a:rPr lang="es-ES" sz="2700" dirty="0"/>
              <a:t>La </a:t>
            </a:r>
            <a:r>
              <a:rPr lang="es-ES" sz="2400" dirty="0"/>
              <a:t>influenza</a:t>
            </a:r>
            <a:r>
              <a:rPr lang="es-ES" sz="2700" dirty="0"/>
              <a:t> se presentó en todos los grupos de edad, aunque el mayor número de casos se produjo en los grupos de edad ≤9 </a:t>
            </a:r>
            <a:br>
              <a:rPr lang="es-ES" sz="2700" dirty="0"/>
            </a:br>
            <a:r>
              <a:rPr lang="es-ES" sz="2700" dirty="0"/>
              <a:t>años y 20-29 años.</a:t>
            </a:r>
          </a:p>
          <a:p>
            <a:pPr marL="514350" indent="-514350">
              <a:buAutoNum type="alphaLcPeriod"/>
            </a:pPr>
            <a:r>
              <a:rPr lang="es-ES" sz="2700" dirty="0"/>
              <a:t>Entre las mujeres, seis de los veintiséis casos de </a:t>
            </a:r>
            <a:r>
              <a:rPr lang="es-ES" sz="2400" dirty="0"/>
              <a:t>influenza </a:t>
            </a:r>
            <a:r>
              <a:rPr lang="es-ES" sz="2700" dirty="0"/>
              <a:t>se produjeron entre los 20 y los 29 años.</a:t>
            </a:r>
          </a:p>
          <a:p>
            <a:pPr marL="514350" indent="-514350">
              <a:buAutoNum type="alphaLcPeriod"/>
            </a:pPr>
            <a:r>
              <a:rPr lang="es-ES" sz="2700" dirty="0"/>
              <a:t>Entre los hombres, cuatro de cada dieciocho casos de </a:t>
            </a:r>
            <a:r>
              <a:rPr lang="es-ES" sz="2400" dirty="0"/>
              <a:t>influenza</a:t>
            </a:r>
            <a:r>
              <a:rPr lang="es-ES" sz="2700" dirty="0"/>
              <a:t> se produjeron entre los ≤9 años.</a:t>
            </a:r>
          </a:p>
          <a:p>
            <a:pPr marL="514350" indent="-514350">
              <a:buAutoNum type="alphaLcPeriod"/>
            </a:pPr>
            <a:r>
              <a:rPr lang="es-ES" sz="2700" dirty="0"/>
              <a:t>No se puede calcular el riesgo por grupos de edad porque no se ha facilitado el tamaño de la población de cada subgrupo.</a:t>
            </a:r>
          </a:p>
          <a:p>
            <a:pPr marL="457200" indent="-457200">
              <a:buFont typeface="+mj-lt"/>
              <a:buAutoNum type="alphaLcParenR"/>
            </a:pPr>
            <a:endParaRPr lang="es-ES" sz="2700" dirty="0"/>
          </a:p>
          <a:p>
            <a:pPr marL="457200" indent="-457200">
              <a:buFont typeface="+mj-lt"/>
              <a:buAutoNum type="alphaLcParenR"/>
            </a:pPr>
            <a:endParaRPr lang="es-ES" sz="2700" dirty="0"/>
          </a:p>
          <a:p>
            <a:pPr lvl="2"/>
            <a:endParaRPr lang="es-ES" sz="27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23: Respuestas</a:t>
            </a:r>
          </a:p>
        </p:txBody>
      </p:sp>
    </p:spTree>
    <p:extLst>
      <p:ext uri="{BB962C8B-B14F-4D97-AF65-F5344CB8AC3E}">
        <p14:creationId xmlns:p14="http://schemas.microsoft.com/office/powerpoint/2010/main" val="3387851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Escriba un título apropiado para la Tabla 9.</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24</a:t>
            </a:r>
          </a:p>
        </p:txBody>
      </p:sp>
    </p:spTree>
    <p:extLst>
      <p:ext uri="{BB962C8B-B14F-4D97-AF65-F5344CB8AC3E}">
        <p14:creationId xmlns:p14="http://schemas.microsoft.com/office/powerpoint/2010/main" val="213154909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78857"/>
            <a:ext cx="10515600" cy="4470251"/>
          </a:xfrm>
        </p:spPr>
        <p:txBody>
          <a:bodyPr anchor="ctr"/>
          <a:lstStyle/>
          <a:p>
            <a:pPr marL="0" indent="0">
              <a:buNone/>
            </a:pPr>
            <a:r>
              <a:rPr lang="es-ES" dirty="0"/>
              <a:t>Un título sugerido es:</a:t>
            </a:r>
          </a:p>
          <a:p>
            <a:pPr marL="0" indent="0">
              <a:buNone/>
            </a:pPr>
            <a:r>
              <a:rPr lang="es-ES" dirty="0"/>
              <a:t>Casos de influenza humana por grupo de edad y sexo en el Distrito D, enero - noviembre de 2024</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24: Respuesta</a:t>
            </a:r>
          </a:p>
        </p:txBody>
      </p:sp>
    </p:spTree>
    <p:extLst>
      <p:ext uri="{BB962C8B-B14F-4D97-AF65-F5344CB8AC3E}">
        <p14:creationId xmlns:p14="http://schemas.microsoft.com/office/powerpoint/2010/main" val="26274096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838200" y="1458075"/>
            <a:ext cx="10515600" cy="4557135"/>
          </a:xfrm>
        </p:spPr>
        <p:txBody>
          <a:bodyPr anchor="ctr"/>
          <a:lstStyle/>
          <a:p>
            <a:pPr marL="0" indent="0">
              <a:buNone/>
            </a:pPr>
            <a:r>
              <a:rPr lang="es-ES" dirty="0"/>
              <a:t>Revisa los datos de la Tabla 10. </a:t>
            </a:r>
          </a:p>
          <a:p>
            <a:pPr marL="514350" indent="-514350">
              <a:buAutoNum type="alphaLcPeriod"/>
            </a:pPr>
            <a:r>
              <a:rPr lang="es-ES" dirty="0"/>
              <a:t>¿Está afectando la influenza a todos los pueblos del distrito? </a:t>
            </a:r>
          </a:p>
          <a:p>
            <a:pPr marL="514350" indent="-514350">
              <a:buAutoNum type="alphaLcPeriod"/>
            </a:pPr>
            <a:r>
              <a:rPr lang="es-ES" dirty="0"/>
              <a:t>¿Cuál o cuáles son pueblos son los más afectados?</a:t>
            </a:r>
          </a:p>
          <a:p>
            <a:pPr marL="514350" indent="-514350">
              <a:buAutoNum type="alphaLcPeriod"/>
            </a:pPr>
            <a:r>
              <a:rPr lang="es-ES" dirty="0"/>
              <a:t>¿A qué pueblos se dirigirían las medidas de control?</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25</a:t>
            </a:r>
          </a:p>
        </p:txBody>
      </p:sp>
    </p:spTree>
    <p:extLst>
      <p:ext uri="{BB962C8B-B14F-4D97-AF65-F5344CB8AC3E}">
        <p14:creationId xmlns:p14="http://schemas.microsoft.com/office/powerpoint/2010/main" val="11678313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84EA4FC-2A49-3037-00AB-4B4409380531}"/>
              </a:ext>
            </a:extLst>
          </p:cNvPr>
          <p:cNvGraphicFramePr>
            <a:graphicFrameLocks noGrp="1"/>
          </p:cNvGraphicFramePr>
          <p:nvPr>
            <p:extLst>
              <p:ext uri="{D42A27DB-BD31-4B8C-83A1-F6EECF244321}">
                <p14:modId xmlns:p14="http://schemas.microsoft.com/office/powerpoint/2010/main" val="2285265240"/>
              </p:ext>
            </p:extLst>
          </p:nvPr>
        </p:nvGraphicFramePr>
        <p:xfrm>
          <a:off x="595412" y="1517073"/>
          <a:ext cx="11035146" cy="4693920"/>
        </p:xfrm>
        <a:graphic>
          <a:graphicData uri="http://schemas.openxmlformats.org/drawingml/2006/table">
            <a:tbl>
              <a:tblPr bandRow="1"/>
              <a:tblGrid>
                <a:gridCol w="2240296">
                  <a:extLst>
                    <a:ext uri="{9D8B030D-6E8A-4147-A177-3AD203B41FA5}">
                      <a16:colId xmlns:a16="http://schemas.microsoft.com/office/drawing/2014/main" val="2343032084"/>
                    </a:ext>
                  </a:extLst>
                </a:gridCol>
                <a:gridCol w="2151932">
                  <a:extLst>
                    <a:ext uri="{9D8B030D-6E8A-4147-A177-3AD203B41FA5}">
                      <a16:colId xmlns:a16="http://schemas.microsoft.com/office/drawing/2014/main" val="3311017055"/>
                    </a:ext>
                  </a:extLst>
                </a:gridCol>
                <a:gridCol w="3274678">
                  <a:extLst>
                    <a:ext uri="{9D8B030D-6E8A-4147-A177-3AD203B41FA5}">
                      <a16:colId xmlns:a16="http://schemas.microsoft.com/office/drawing/2014/main" val="2414560799"/>
                    </a:ext>
                  </a:extLst>
                </a:gridCol>
                <a:gridCol w="3368240">
                  <a:extLst>
                    <a:ext uri="{9D8B030D-6E8A-4147-A177-3AD203B41FA5}">
                      <a16:colId xmlns:a16="http://schemas.microsoft.com/office/drawing/2014/main" val="908250098"/>
                    </a:ext>
                  </a:extLst>
                </a:gridCol>
              </a:tblGrid>
              <a:tr h="678663">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Nombre del pueblo</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Número de casos</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Población</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Casos por 10,000 habitantes</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3912025454"/>
                  </a:ext>
                </a:extLst>
              </a:tr>
              <a:tr h="404884">
                <a:tc>
                  <a:txBody>
                    <a:bodyPr/>
                    <a:lstStyle/>
                    <a:p>
                      <a:pPr marL="0" marR="0" algn="ctr">
                        <a:spcBef>
                          <a:spcPts val="0"/>
                        </a:spcBef>
                        <a:spcAft>
                          <a:spcPts val="0"/>
                        </a:spcAft>
                      </a:pPr>
                      <a:r>
                        <a:rPr lang="es-ES" sz="2800" noProof="0" dirty="0" err="1">
                          <a:solidFill>
                            <a:srgbClr val="000000"/>
                          </a:solidFill>
                          <a:effectLst/>
                          <a:latin typeface="Arial" panose="020B0604020202020204" pitchFamily="34" charset="0"/>
                          <a:ea typeface="Arial" panose="020B0604020202020204" pitchFamily="34" charset="0"/>
                        </a:rPr>
                        <a:t>Arlie</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6</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8,000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7.5</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extLst>
                  <a:ext uri="{0D108BD9-81ED-4DB2-BD59-A6C34878D82A}">
                    <a16:rowId xmlns:a16="http://schemas.microsoft.com/office/drawing/2014/main" val="1094618236"/>
                  </a:ext>
                </a:extLst>
              </a:tr>
              <a:tr h="404884">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Bravo</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6</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12,000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5.0</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7509910"/>
                  </a:ext>
                </a:extLst>
              </a:tr>
              <a:tr h="404884">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Cerra</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7</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18,000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3.9</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extLst>
                  <a:ext uri="{0D108BD9-81ED-4DB2-BD59-A6C34878D82A}">
                    <a16:rowId xmlns:a16="http://schemas.microsoft.com/office/drawing/2014/main" val="2596583712"/>
                  </a:ext>
                </a:extLst>
              </a:tr>
              <a:tr h="404884">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Delta</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5</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6,000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8.3</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7580208"/>
                  </a:ext>
                </a:extLst>
              </a:tr>
              <a:tr h="404884">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Eco</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4</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11,000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3.6</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extLst>
                  <a:ext uri="{0D108BD9-81ED-4DB2-BD59-A6C34878D82A}">
                    <a16:rowId xmlns:a16="http://schemas.microsoft.com/office/drawing/2014/main" val="1938684916"/>
                  </a:ext>
                </a:extLst>
              </a:tr>
              <a:tr h="404884">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Tango</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5</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15,000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3.3</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2956240"/>
                  </a:ext>
                </a:extLst>
              </a:tr>
              <a:tr h="404884">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Uniforme</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4</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7,000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0"/>
                        </a:spcAft>
                      </a:pPr>
                      <a:r>
                        <a:rPr lang="es-ES" sz="2800" noProof="0" dirty="0">
                          <a:solidFill>
                            <a:srgbClr val="000000"/>
                          </a:solidFill>
                          <a:effectLst/>
                          <a:latin typeface="Arial" panose="020B0604020202020204" pitchFamily="34" charset="0"/>
                          <a:ea typeface="Arial" panose="020B0604020202020204" pitchFamily="34" charset="0"/>
                        </a:rPr>
                        <a:t>5.7</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F0D9"/>
                    </a:solidFill>
                  </a:tcPr>
                </a:tc>
                <a:extLst>
                  <a:ext uri="{0D108BD9-81ED-4DB2-BD59-A6C34878D82A}">
                    <a16:rowId xmlns:a16="http://schemas.microsoft.com/office/drawing/2014/main" val="999767992"/>
                  </a:ext>
                </a:extLst>
              </a:tr>
              <a:tr h="404884">
                <a:tc>
                  <a:txBody>
                    <a:bodyPr/>
                    <a:lstStyle/>
                    <a:p>
                      <a:pPr marL="0" marR="0" algn="ctr">
                        <a:spcBef>
                          <a:spcPts val="0"/>
                        </a:spcBef>
                        <a:spcAft>
                          <a:spcPts val="0"/>
                        </a:spcAft>
                      </a:pPr>
                      <a:r>
                        <a:rPr lang="es-ES" sz="2800" noProof="0" dirty="0" err="1">
                          <a:effectLst/>
                          <a:latin typeface="Arial" panose="020B0604020202020204" pitchFamily="34" charset="0"/>
                          <a:ea typeface="Arial" panose="020B0604020202020204" pitchFamily="34" charset="0"/>
                        </a:rPr>
                        <a:t>Zot</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7</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8,000</a:t>
                      </a:r>
                      <a:endParaRPr lang="es-ES" sz="2000"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s-ES" sz="2800" noProof="0" dirty="0">
                          <a:effectLst/>
                          <a:latin typeface="Arial" panose="020B0604020202020204" pitchFamily="34" charset="0"/>
                          <a:ea typeface="Arial" panose="020B0604020202020204" pitchFamily="34" charset="0"/>
                        </a:rPr>
                        <a:t>8.8</a:t>
                      </a:r>
                      <a:endParaRPr lang="es-ES" sz="2000"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5735331"/>
                  </a:ext>
                </a:extLst>
              </a:tr>
              <a:tr h="404884">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Total</a:t>
                      </a:r>
                      <a:endParaRPr lang="es-ES" sz="2000" b="1"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44</a:t>
                      </a:r>
                      <a:endParaRPr lang="es-ES" sz="2000" b="1"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85,000</a:t>
                      </a:r>
                      <a:endParaRPr lang="es-ES" sz="2000" b="1" noProof="0" dirty="0">
                        <a:effectLst/>
                        <a:latin typeface="Arial" panose="020B0604020202020204" pitchFamily="34" charset="0"/>
                        <a:ea typeface="Arial" panose="020B0604020202020204" pitchFamily="34"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tc>
                  <a:txBody>
                    <a:bodyPr/>
                    <a:lstStyle/>
                    <a:p>
                      <a:pPr marL="0" marR="0" algn="ctr">
                        <a:spcBef>
                          <a:spcPts val="0"/>
                        </a:spcBef>
                        <a:spcAft>
                          <a:spcPts val="0"/>
                        </a:spcAft>
                      </a:pPr>
                      <a:r>
                        <a:rPr lang="es-ES" sz="2800" b="1" noProof="0" dirty="0">
                          <a:solidFill>
                            <a:srgbClr val="000000"/>
                          </a:solidFill>
                          <a:effectLst/>
                          <a:latin typeface="Arial" panose="020B0604020202020204" pitchFamily="34" charset="0"/>
                          <a:ea typeface="Arial" panose="020B0604020202020204" pitchFamily="34" charset="0"/>
                        </a:rPr>
                        <a:t>5.2</a:t>
                      </a:r>
                      <a:endParaRPr lang="es-ES" sz="2000" b="1" noProof="0" dirty="0">
                        <a:effectLst/>
                        <a:latin typeface="Arial" panose="020B0604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2D086"/>
                    </a:solidFill>
                  </a:tcPr>
                </a:tc>
                <a:extLst>
                  <a:ext uri="{0D108BD9-81ED-4DB2-BD59-A6C34878D82A}">
                    <a16:rowId xmlns:a16="http://schemas.microsoft.com/office/drawing/2014/main" val="2729814957"/>
                  </a:ext>
                </a:extLst>
              </a:tr>
            </a:tbl>
          </a:graphicData>
        </a:graphic>
      </p:graphicFrame>
      <p:sp>
        <p:nvSpPr>
          <p:cNvPr id="3" name="Title 2">
            <a:extLst>
              <a:ext uri="{FF2B5EF4-FFF2-40B4-BE49-F238E27FC236}">
                <a16:creationId xmlns:a16="http://schemas.microsoft.com/office/drawing/2014/main" id="{FF69B0F6-4B6E-82EB-0133-05C71DE7CF04}"/>
              </a:ext>
            </a:extLst>
          </p:cNvPr>
          <p:cNvSpPr txBox="1">
            <a:spLocks/>
          </p:cNvSpPr>
          <p:nvPr/>
        </p:nvSpPr>
        <p:spPr>
          <a:xfrm>
            <a:off x="838199" y="0"/>
            <a:ext cx="11035146" cy="1257300"/>
          </a:xfrm>
          <a:prstGeom prst="rect">
            <a:avLst/>
          </a:prstGeom>
        </p:spPr>
        <p:txBody>
          <a:bodyPr anchor="b"/>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600" dirty="0"/>
              <a:t>Tabla 10. Número de casos de influenza y casos por 10,000 en el Distrito D, de enero a noviembre de 2024.</a:t>
            </a:r>
          </a:p>
        </p:txBody>
      </p:sp>
    </p:spTree>
    <p:extLst>
      <p:ext uri="{BB962C8B-B14F-4D97-AF65-F5344CB8AC3E}">
        <p14:creationId xmlns:p14="http://schemas.microsoft.com/office/powerpoint/2010/main" val="26297739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a:xfrm>
            <a:off x="304800" y="1478857"/>
            <a:ext cx="11049000" cy="4639309"/>
          </a:xfrm>
        </p:spPr>
        <p:txBody>
          <a:bodyPr anchor="ctr"/>
          <a:lstStyle/>
          <a:p>
            <a:pPr marL="971550" marR="0" lvl="1" indent="-514350">
              <a:spcBef>
                <a:spcPts val="0"/>
              </a:spcBef>
              <a:spcAft>
                <a:spcPts val="300"/>
              </a:spcAft>
              <a:buAutoNum type="alphaLcPeriod"/>
            </a:pPr>
            <a:r>
              <a:rPr lang="es-ES" sz="2800" dirty="0">
                <a:effectLst/>
                <a:latin typeface="Arial" panose="020B0604020202020204" pitchFamily="34" charset="0"/>
                <a:ea typeface="Arial" panose="020B0604020202020204" pitchFamily="34" charset="0"/>
              </a:rPr>
              <a:t>Todos los  pueblos del distrito están afectados. </a:t>
            </a:r>
            <a:endParaRPr lang="es-ES" sz="2800" dirty="0">
              <a:latin typeface="Arial" panose="020B0604020202020204" pitchFamily="34" charset="0"/>
              <a:ea typeface="Arial" panose="020B0604020202020204" pitchFamily="34" charset="0"/>
            </a:endParaRPr>
          </a:p>
          <a:p>
            <a:pPr marL="971550" marR="0" lvl="1" indent="-514350">
              <a:spcBef>
                <a:spcPts val="0"/>
              </a:spcBef>
              <a:spcAft>
                <a:spcPts val="300"/>
              </a:spcAft>
              <a:buAutoNum type="alphaLcPeriod"/>
            </a:pPr>
            <a:r>
              <a:rPr lang="es-ES" sz="2800" dirty="0" err="1">
                <a:effectLst/>
                <a:latin typeface="Arial" panose="020B0604020202020204" pitchFamily="34" charset="0"/>
                <a:ea typeface="Arial" panose="020B0604020202020204" pitchFamily="34" charset="0"/>
              </a:rPr>
              <a:t>Zot</a:t>
            </a:r>
            <a:r>
              <a:rPr lang="es-ES" sz="2800" dirty="0">
                <a:effectLst/>
                <a:latin typeface="Arial" panose="020B0604020202020204" pitchFamily="34" charset="0"/>
                <a:ea typeface="Arial" panose="020B0604020202020204" pitchFamily="34" charset="0"/>
              </a:rPr>
              <a:t> y Delta son los más afectados. Podemos saberlo calculando los casos por 10,000, que se calcula como el número de casos/población del pueblo y multiplicando </a:t>
            </a:r>
            <a:br>
              <a:rPr lang="es-ES" sz="2800" dirty="0">
                <a:effectLst/>
                <a:latin typeface="Arial" panose="020B0604020202020204" pitchFamily="34" charset="0"/>
                <a:ea typeface="Arial" panose="020B0604020202020204" pitchFamily="34" charset="0"/>
              </a:rPr>
            </a:br>
            <a:r>
              <a:rPr lang="es-ES" sz="2800" dirty="0">
                <a:effectLst/>
                <a:latin typeface="Arial" panose="020B0604020202020204" pitchFamily="34" charset="0"/>
                <a:ea typeface="Arial" panose="020B0604020202020204" pitchFamily="34" charset="0"/>
              </a:rPr>
              <a:t>por 10,000.</a:t>
            </a:r>
            <a:endParaRPr lang="es-ES" sz="2800" dirty="0">
              <a:latin typeface="Arial" panose="020B0604020202020204" pitchFamily="34" charset="0"/>
              <a:ea typeface="Arial" panose="020B0604020202020204" pitchFamily="34" charset="0"/>
            </a:endParaRPr>
          </a:p>
          <a:p>
            <a:pPr marL="971550" marR="0" lvl="1" indent="-514350">
              <a:spcBef>
                <a:spcPts val="0"/>
              </a:spcBef>
              <a:spcAft>
                <a:spcPts val="300"/>
              </a:spcAft>
              <a:buAutoNum type="alphaLcPeriod"/>
            </a:pPr>
            <a:r>
              <a:rPr lang="es-ES" sz="2800" dirty="0">
                <a:effectLst/>
                <a:latin typeface="Arial" panose="020B0604020202020204" pitchFamily="34" charset="0"/>
                <a:ea typeface="Arial" panose="020B0604020202020204" pitchFamily="34" charset="0"/>
              </a:rPr>
              <a:t>Las medidas de control deben adoptarse en todo el distrito. Sin embargo, si es necesario aplicar medidas pueblo por pueblo, se debe dar prioridad a los más afectados.</a:t>
            </a:r>
            <a:endParaRPr lang="es-ES" sz="2800"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25: Respuestas</a:t>
            </a:r>
          </a:p>
        </p:txBody>
      </p:sp>
    </p:spTree>
    <p:extLst>
      <p:ext uri="{BB962C8B-B14F-4D97-AF65-F5344CB8AC3E}">
        <p14:creationId xmlns:p14="http://schemas.microsoft.com/office/powerpoint/2010/main" val="32298045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Según los datos de la lista de casos de la Tabla 8, ¿qué proporción de pacientes con influenza estuvieron expuestos a animales en los 10 días anteriores al inicio de su enfermedad?  </a:t>
            </a:r>
          </a:p>
          <a:p>
            <a:pPr marL="514350" indent="-514350">
              <a:buAutoNum type="alphaLcPeriod"/>
            </a:pPr>
            <a:endParaRPr lang="es-ES" dirty="0"/>
          </a:p>
          <a:p>
            <a:pPr marL="514350" indent="-514350">
              <a:buAutoNum type="alphaLcPeriod"/>
            </a:pPr>
            <a:r>
              <a:rPr lang="es-ES" dirty="0"/>
              <a:t>¿Qué le dice esta información sobre dónde </a:t>
            </a:r>
            <a:r>
              <a:rPr lang="es-MX" dirty="0"/>
              <a:t>los pacientes pueden haber contraído la influenza</a:t>
            </a:r>
            <a:r>
              <a:rPr lang="es-ES" dirty="0"/>
              <a:t>?</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26</a:t>
            </a:r>
          </a:p>
        </p:txBody>
      </p:sp>
    </p:spTree>
    <p:extLst>
      <p:ext uri="{BB962C8B-B14F-4D97-AF65-F5344CB8AC3E}">
        <p14:creationId xmlns:p14="http://schemas.microsoft.com/office/powerpoint/2010/main" val="36455393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514350" indent="-514350">
              <a:buAutoNum type="alphaLcPeriod"/>
            </a:pPr>
            <a:r>
              <a:rPr lang="es-ES" dirty="0"/>
              <a:t>(4 / 44) x 100% = 9.1%</a:t>
            </a:r>
          </a:p>
          <a:p>
            <a:pPr marL="514350" indent="-514350">
              <a:buAutoNum type="alphaLcPeriod"/>
            </a:pPr>
            <a:endParaRPr lang="es-ES" dirty="0"/>
          </a:p>
          <a:p>
            <a:pPr marL="514350" indent="-514350">
              <a:buAutoNum type="alphaLcPeriod"/>
            </a:pPr>
            <a:r>
              <a:rPr lang="es-ES" dirty="0"/>
              <a:t>La mayoría de los pacientes con influenza deben haber sido infectados por otra persona enferma, no por animales.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26: Respuestas</a:t>
            </a:r>
          </a:p>
        </p:txBody>
      </p:sp>
    </p:spTree>
    <p:extLst>
      <p:ext uri="{BB962C8B-B14F-4D97-AF65-F5344CB8AC3E}">
        <p14:creationId xmlns:p14="http://schemas.microsoft.com/office/powerpoint/2010/main" val="26577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None/>
            </a:pPr>
            <a:r>
              <a:rPr lang="es-ES" dirty="0"/>
              <a:t>Vigilar la aparición de enfermedades en la comunidad, para poder tomar medidas cuando sea necesario.</a:t>
            </a:r>
          </a:p>
          <a:p>
            <a:pPr marL="514350" indent="-514350">
              <a:buAutoNum type="alphaLcParenR"/>
            </a:pPr>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2a: Respuesta</a:t>
            </a:r>
          </a:p>
        </p:txBody>
      </p:sp>
    </p:spTree>
    <p:extLst>
      <p:ext uri="{BB962C8B-B14F-4D97-AF65-F5344CB8AC3E}">
        <p14:creationId xmlns:p14="http://schemas.microsoft.com/office/powerpoint/2010/main" val="25211139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B30687-2510-4B75-B229-BC0F915C325F}"/>
              </a:ext>
            </a:extLst>
          </p:cNvPr>
          <p:cNvSpPr>
            <a:spLocks noGrp="1"/>
          </p:cNvSpPr>
          <p:nvPr>
            <p:ph sz="half" idx="2"/>
          </p:nvPr>
        </p:nvSpPr>
        <p:spPr/>
        <p:txBody>
          <a:bodyPr anchor="ctr"/>
          <a:lstStyle/>
          <a:p>
            <a:pPr marL="0" indent="0">
              <a:buClr>
                <a:schemeClr val="tx1"/>
              </a:buClr>
              <a:buNone/>
            </a:pPr>
            <a:r>
              <a:rPr lang="es-ES" dirty="0"/>
              <a:t>Utilizando el papel cuadriculado del cuaderno del Participante, trace el número de casos de influenza en humanos por mes de ocurrencia (utilice la Tabla 8).  </a:t>
            </a:r>
          </a:p>
          <a:p>
            <a:pPr marL="0" indent="0">
              <a:buClr>
                <a:schemeClr val="tx1"/>
              </a:buClr>
              <a:buNone/>
            </a:pPr>
            <a:endParaRPr lang="es-ES" dirty="0"/>
          </a:p>
          <a:p>
            <a:pPr marL="0" indent="0">
              <a:buClr>
                <a:schemeClr val="tx1"/>
              </a:buClr>
              <a:buNone/>
            </a:pPr>
            <a:r>
              <a:rPr lang="es-ES" dirty="0"/>
              <a:t>Recuerde etiquetar los ejes y asignarles un título adecuado.</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27</a:t>
            </a:r>
          </a:p>
        </p:txBody>
      </p:sp>
    </p:spTree>
    <p:extLst>
      <p:ext uri="{BB962C8B-B14F-4D97-AF65-F5344CB8AC3E}">
        <p14:creationId xmlns:p14="http://schemas.microsoft.com/office/powerpoint/2010/main" val="344649058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8">
            <a:extLst>
              <a:ext uri="{FF2B5EF4-FFF2-40B4-BE49-F238E27FC236}">
                <a16:creationId xmlns:a16="http://schemas.microsoft.com/office/drawing/2014/main" id="{C5FCD6E3-9FF4-43E2-98D4-376E903F9783}"/>
              </a:ext>
            </a:extLst>
          </p:cNvPr>
          <p:cNvGraphicFramePr>
            <a:graphicFrameLocks noGrp="1" noChangeAspect="1"/>
          </p:cNvGraphicFramePr>
          <p:nvPr>
            <p:ph sz="half" idx="2"/>
            <p:extLst>
              <p:ext uri="{D42A27DB-BD31-4B8C-83A1-F6EECF244321}">
                <p14:modId xmlns:p14="http://schemas.microsoft.com/office/powerpoint/2010/main" val="3252590024"/>
              </p:ext>
            </p:extLst>
          </p:nvPr>
        </p:nvGraphicFramePr>
        <p:xfrm>
          <a:off x="838200" y="1419885"/>
          <a:ext cx="10515600" cy="504391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27: Respuesta (1/2)</a:t>
            </a:r>
          </a:p>
        </p:txBody>
      </p:sp>
    </p:spTree>
    <p:extLst>
      <p:ext uri="{BB962C8B-B14F-4D97-AF65-F5344CB8AC3E}">
        <p14:creationId xmlns:p14="http://schemas.microsoft.com/office/powerpoint/2010/main" val="23807916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8">
            <a:extLst>
              <a:ext uri="{FF2B5EF4-FFF2-40B4-BE49-F238E27FC236}">
                <a16:creationId xmlns:a16="http://schemas.microsoft.com/office/drawing/2014/main" id="{BA3125C7-0F27-4AED-A7D3-8E44D172D7DB}"/>
              </a:ext>
            </a:extLst>
          </p:cNvPr>
          <p:cNvGraphicFramePr>
            <a:graphicFrameLocks noGrp="1" noChangeAspect="1"/>
          </p:cNvGraphicFramePr>
          <p:nvPr>
            <p:ph sz="half" idx="2"/>
            <p:extLst>
              <p:ext uri="{D42A27DB-BD31-4B8C-83A1-F6EECF244321}">
                <p14:modId xmlns:p14="http://schemas.microsoft.com/office/powerpoint/2010/main" val="1965484496"/>
              </p:ext>
            </p:extLst>
          </p:nvPr>
        </p:nvGraphicFramePr>
        <p:xfrm>
          <a:off x="838200" y="1479550"/>
          <a:ext cx="10515600" cy="492125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a:xfrm>
            <a:off x="837434" y="465584"/>
            <a:ext cx="10515600" cy="800100"/>
          </a:xfrm>
        </p:spPr>
        <p:txBody>
          <a:bodyPr/>
          <a:lstStyle/>
          <a:p>
            <a:r>
              <a:rPr lang="es-ES" dirty="0"/>
              <a:t>Pregunta 27: Respuesta (2/2)</a:t>
            </a:r>
          </a:p>
        </p:txBody>
      </p:sp>
    </p:spTree>
    <p:extLst>
      <p:ext uri="{BB962C8B-B14F-4D97-AF65-F5344CB8AC3E}">
        <p14:creationId xmlns:p14="http://schemas.microsoft.com/office/powerpoint/2010/main" val="15583442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¿En qué mes se registró el mayor número de casos de influenza notificados? </a:t>
            </a:r>
          </a:p>
          <a:p>
            <a:pPr marL="514350" indent="-514350">
              <a:buAutoNum type="alphaLcPeriod"/>
            </a:pPr>
            <a:endParaRPr lang="es-ES" dirty="0"/>
          </a:p>
          <a:p>
            <a:pPr marL="514350" indent="-514350">
              <a:buAutoNum type="alphaLcPeriod"/>
            </a:pPr>
            <a:r>
              <a:rPr lang="es-ES" dirty="0"/>
              <a:t>¿Qué meses registraron un número relativamente bajo de casos de influenza notificados?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28</a:t>
            </a:r>
            <a:endParaRPr lang="es-ES" strike="sngStrike" dirty="0"/>
          </a:p>
        </p:txBody>
      </p:sp>
    </p:spTree>
    <p:extLst>
      <p:ext uri="{BB962C8B-B14F-4D97-AF65-F5344CB8AC3E}">
        <p14:creationId xmlns:p14="http://schemas.microsoft.com/office/powerpoint/2010/main" val="333881843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spcBef>
                <a:spcPts val="1200"/>
              </a:spcBef>
              <a:buAutoNum type="alphaLcPeriod"/>
            </a:pPr>
            <a:r>
              <a:rPr lang="es-ES" dirty="0"/>
              <a:t>Los casos de influenza aumentaron en mayo y junio, alcanzaron un máximo en julio y luego disminuyeron</a:t>
            </a:r>
          </a:p>
          <a:p>
            <a:pPr marL="514350" indent="-514350">
              <a:spcBef>
                <a:spcPts val="1200"/>
              </a:spcBef>
              <a:buAutoNum type="alphaLcPeriod"/>
            </a:pPr>
            <a:endParaRPr lang="es-ES" dirty="0"/>
          </a:p>
          <a:p>
            <a:pPr marL="514350" indent="-514350">
              <a:spcBef>
                <a:spcPts val="1200"/>
              </a:spcBef>
              <a:buAutoNum type="alphaLcPeriod"/>
            </a:pPr>
            <a:r>
              <a:rPr lang="es-ES" dirty="0"/>
              <a:t>Los meses de enero, febrero y octubre registraron cifras relativamente bajas.</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28: Respuestas</a:t>
            </a:r>
          </a:p>
        </p:txBody>
      </p:sp>
    </p:spTree>
    <p:extLst>
      <p:ext uri="{BB962C8B-B14F-4D97-AF65-F5344CB8AC3E}">
        <p14:creationId xmlns:p14="http://schemas.microsoft.com/office/powerpoint/2010/main" val="359826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indent="0">
              <a:buNone/>
            </a:pPr>
            <a:r>
              <a:rPr lang="es-ES" dirty="0">
                <a:effectLst/>
                <a:ea typeface="MS Mincho" panose="02020609040205080304" pitchFamily="49" charset="-128"/>
              </a:rPr>
              <a:t>Para confirmar el diagnóstico de influenza, debe recolectarse la primera muestra clínica para análisis de laboratorio en los 3-4 días siguientes al inicio de los síntomas. </a:t>
            </a:r>
          </a:p>
          <a:p>
            <a:pPr marL="0" indent="0">
              <a:buNone/>
            </a:pPr>
            <a:endParaRPr lang="es-ES" dirty="0"/>
          </a:p>
          <a:p>
            <a:pPr marL="0" indent="0">
              <a:buClr>
                <a:srgbClr val="00B050"/>
              </a:buClr>
              <a:buNone/>
            </a:pPr>
            <a:r>
              <a:rPr lang="es-ES" dirty="0"/>
              <a:t>¿En qué proporción de </a:t>
            </a:r>
            <a:r>
              <a:rPr lang="es-MX" dirty="0"/>
              <a:t>los casos se tomó la primera muestra en los primeros 4 días tras el</a:t>
            </a:r>
            <a:r>
              <a:rPr lang="es-ES" dirty="0"/>
              <a:t> inicio de los síntomas?</a:t>
            </a:r>
          </a:p>
          <a:p>
            <a:pPr marL="0" indent="0">
              <a:buClr>
                <a:srgbClr val="00B050"/>
              </a:buClr>
              <a:buNone/>
            </a:pPr>
            <a:endParaRPr lang="es-ES" sz="2800" i="1" dirty="0"/>
          </a:p>
          <a:p>
            <a:pPr marL="0" indent="0">
              <a:buClr>
                <a:srgbClr val="00B050"/>
              </a:buClr>
              <a:buNone/>
            </a:pPr>
            <a:r>
              <a:rPr lang="es-ES" sz="2800" dirty="0">
                <a:solidFill>
                  <a:srgbClr val="109648"/>
                </a:solidFill>
              </a:rPr>
              <a:t>Consulte la Tabla </a:t>
            </a:r>
            <a:r>
              <a:rPr lang="es-ES" dirty="0">
                <a:solidFill>
                  <a:srgbClr val="109648"/>
                </a:solidFill>
              </a:rPr>
              <a:t>11</a:t>
            </a:r>
            <a:r>
              <a:rPr lang="es-ES" sz="2800" dirty="0">
                <a:solidFill>
                  <a:srgbClr val="109648"/>
                </a:solidFill>
              </a:rPr>
              <a:t> del cuaderno del participante.</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29</a:t>
            </a:r>
            <a:endParaRPr lang="es-ES" strike="sngStrike" dirty="0"/>
          </a:p>
        </p:txBody>
      </p:sp>
    </p:spTree>
    <p:extLst>
      <p:ext uri="{BB962C8B-B14F-4D97-AF65-F5344CB8AC3E}">
        <p14:creationId xmlns:p14="http://schemas.microsoft.com/office/powerpoint/2010/main" val="19669131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a:xfrm>
            <a:off x="838200" y="1478857"/>
            <a:ext cx="10410022" cy="4639309"/>
          </a:xfrm>
        </p:spPr>
        <p:txBody>
          <a:bodyPr anchor="ctr"/>
          <a:lstStyle/>
          <a:p>
            <a:pPr marL="0" indent="0">
              <a:buNone/>
            </a:pPr>
            <a:r>
              <a:rPr lang="es-MX" dirty="0"/>
              <a:t>Treinta y cinco de los 44 pacientes fueron muestreados en los primeros 4 días </a:t>
            </a:r>
            <a:r>
              <a:rPr lang="es-ES" dirty="0"/>
              <a:t>: </a:t>
            </a:r>
          </a:p>
          <a:p>
            <a:pPr marL="0" indent="0">
              <a:buNone/>
            </a:pPr>
            <a:r>
              <a:rPr lang="es-ES" dirty="0"/>
              <a:t>(35 / 44) x 100% = 84%</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29: Respuesta</a:t>
            </a:r>
          </a:p>
        </p:txBody>
      </p:sp>
    </p:spTree>
    <p:extLst>
      <p:ext uri="{BB962C8B-B14F-4D97-AF65-F5344CB8AC3E}">
        <p14:creationId xmlns:p14="http://schemas.microsoft.com/office/powerpoint/2010/main" val="1360613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514350" indent="-514350">
              <a:buAutoNum type="alphaLcPeriod"/>
            </a:pPr>
            <a:r>
              <a:rPr lang="es-ES" dirty="0"/>
              <a:t>¿Qué proporción de casos fueron hospitalizados?</a:t>
            </a:r>
          </a:p>
          <a:p>
            <a:pPr marL="514350" indent="-514350">
              <a:buAutoNum type="alphaLcPeriod"/>
            </a:pPr>
            <a:endParaRPr lang="es-ES" dirty="0"/>
          </a:p>
          <a:p>
            <a:pPr marL="514350" indent="-514350">
              <a:buAutoNum type="alphaLcPeriod"/>
            </a:pPr>
            <a:r>
              <a:rPr lang="es-ES" dirty="0"/>
              <a:t>¿Cuál fue la tasa de letalidad de la influenza?</a:t>
            </a:r>
          </a:p>
          <a:p>
            <a:pPr marL="0" indent="0">
              <a:buNone/>
            </a:pPr>
            <a:endParaRPr lang="es-ES" b="1" dirty="0"/>
          </a:p>
          <a:p>
            <a:pPr marL="0" indent="0">
              <a:buNone/>
            </a:pPr>
            <a:r>
              <a:rPr lang="es-ES" dirty="0">
                <a:solidFill>
                  <a:srgbClr val="109648"/>
                </a:solidFill>
              </a:rPr>
              <a:t>Consulte la Tabla 3 de la Guía del Participante.</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30</a:t>
            </a:r>
            <a:endParaRPr lang="es-ES" strike="sngStrike" dirty="0"/>
          </a:p>
        </p:txBody>
      </p:sp>
    </p:spTree>
    <p:extLst>
      <p:ext uri="{BB962C8B-B14F-4D97-AF65-F5344CB8AC3E}">
        <p14:creationId xmlns:p14="http://schemas.microsoft.com/office/powerpoint/2010/main" val="11101679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indent="0">
              <a:buNone/>
            </a:pPr>
            <a:r>
              <a:rPr lang="es-ES" dirty="0"/>
              <a:t>a. 3 de los 44 pacientes fueron hospitalizados:</a:t>
            </a:r>
          </a:p>
          <a:p>
            <a:pPr marL="457200" lvl="1" indent="0">
              <a:buNone/>
            </a:pPr>
            <a:r>
              <a:rPr lang="es-ES" sz="2800" dirty="0"/>
              <a:t>Proporción hospitalizada = (3 / 44) x 100% = 6.8%.</a:t>
            </a:r>
          </a:p>
          <a:p>
            <a:pPr marL="457200" lvl="1" indent="0">
              <a:buNone/>
            </a:pPr>
            <a:endParaRPr lang="es-ES" sz="2800" dirty="0"/>
          </a:p>
          <a:p>
            <a:pPr marL="0" lvl="1" indent="0">
              <a:buNone/>
            </a:pPr>
            <a:r>
              <a:rPr lang="es-ES" sz="2800" dirty="0"/>
              <a:t>b. Sólo 1 de los 44 pacientes falleció: </a:t>
            </a:r>
          </a:p>
          <a:p>
            <a:pPr marL="457200" lvl="1" indent="0">
              <a:buNone/>
            </a:pPr>
            <a:r>
              <a:rPr lang="es-ES" sz="2800" dirty="0"/>
              <a:t>Tasa de letalidad = (1 / 44) x 100% = 2.3%. </a:t>
            </a:r>
          </a:p>
          <a:p>
            <a:pPr lvl="2"/>
            <a:endParaRPr lang="es-ES" dirty="0"/>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30: Respuestas</a:t>
            </a:r>
          </a:p>
        </p:txBody>
      </p:sp>
    </p:spTree>
    <p:extLst>
      <p:ext uri="{BB962C8B-B14F-4D97-AF65-F5344CB8AC3E}">
        <p14:creationId xmlns:p14="http://schemas.microsoft.com/office/powerpoint/2010/main" val="9193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3C730F8-CE3D-4556-8D77-C14C84C7C33F}"/>
              </a:ext>
            </a:extLst>
          </p:cNvPr>
          <p:cNvSpPr>
            <a:spLocks noGrp="1"/>
          </p:cNvSpPr>
          <p:nvPr>
            <p:ph sz="half" idx="2"/>
          </p:nvPr>
        </p:nvSpPr>
        <p:spPr/>
        <p:txBody>
          <a:bodyPr anchor="ctr"/>
          <a:lstStyle/>
          <a:p>
            <a:pPr marL="0">
              <a:buClr>
                <a:schemeClr val="tx1"/>
              </a:buClr>
              <a:buNone/>
            </a:pPr>
            <a:r>
              <a:rPr lang="es-ES" dirty="0"/>
              <a:t>¿Cuál fue la tasa de incidencia acumulada de influenza en el Distrito D en 2024? Proporcione su respuesta en casos por cada 100,000 personas para un período de 11 meses.</a:t>
            </a:r>
          </a:p>
          <a:p>
            <a:pPr marL="0">
              <a:buClr>
                <a:schemeClr val="tx1"/>
              </a:buClr>
              <a:buNone/>
            </a:pPr>
            <a:endParaRPr lang="es-ES" sz="2800" dirty="0"/>
          </a:p>
          <a:p>
            <a:pPr marL="0">
              <a:buClr>
                <a:schemeClr val="tx1"/>
              </a:buClr>
              <a:buNone/>
            </a:pPr>
            <a:r>
              <a:rPr lang="es-ES" sz="2800" dirty="0"/>
              <a:t>Pista: Recuerde de la Parte A que la población estimada era de 85,000 habitantes.</a:t>
            </a:r>
          </a:p>
          <a:p>
            <a:pPr marL="0">
              <a:buClr>
                <a:schemeClr val="tx1"/>
              </a:buClr>
              <a:buNone/>
            </a:pPr>
            <a:endParaRPr lang="es-ES" sz="2800" i="1" dirty="0"/>
          </a:p>
          <a:p>
            <a:pPr marL="0">
              <a:buClr>
                <a:schemeClr val="tx1"/>
              </a:buClr>
              <a:buNone/>
            </a:pPr>
            <a:r>
              <a:rPr lang="es-ES" sz="2800" dirty="0">
                <a:solidFill>
                  <a:srgbClr val="109648"/>
                </a:solidFill>
              </a:rPr>
              <a:t>Consulte la Tabla 3 del cuaderno del participante.</a:t>
            </a:r>
          </a:p>
        </p:txBody>
      </p:sp>
      <p:sp>
        <p:nvSpPr>
          <p:cNvPr id="2" name="Title 1">
            <a:extLst>
              <a:ext uri="{FF2B5EF4-FFF2-40B4-BE49-F238E27FC236}">
                <a16:creationId xmlns:a16="http://schemas.microsoft.com/office/drawing/2014/main" id="{A628CAB7-8EA3-4502-B822-3B46BD12F6D4}"/>
              </a:ext>
            </a:extLst>
          </p:cNvPr>
          <p:cNvSpPr>
            <a:spLocks noGrp="1"/>
          </p:cNvSpPr>
          <p:nvPr>
            <p:ph type="title"/>
          </p:nvPr>
        </p:nvSpPr>
        <p:spPr/>
        <p:txBody>
          <a:bodyPr/>
          <a:lstStyle/>
          <a:p>
            <a:r>
              <a:rPr lang="es-ES" dirty="0"/>
              <a:t>Pregunta 31</a:t>
            </a:r>
            <a:endParaRPr lang="es-ES" strike="sngStrike" dirty="0"/>
          </a:p>
        </p:txBody>
      </p:sp>
    </p:spTree>
    <p:extLst>
      <p:ext uri="{BB962C8B-B14F-4D97-AF65-F5344CB8AC3E}">
        <p14:creationId xmlns:p14="http://schemas.microsoft.com/office/powerpoint/2010/main" val="3484011679"/>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Props1.xml><?xml version="1.0" encoding="utf-8"?>
<ds:datastoreItem xmlns:ds="http://schemas.openxmlformats.org/officeDocument/2006/customXml" ds:itemID="{2F3CA75F-03D2-4B40-AD12-8BAE653ED6C3}">
  <ds:schemaRefs>
    <ds:schemaRef ds:uri="http://schemas.microsoft.com/sharepoint/v3/contenttype/forms"/>
  </ds:schemaRefs>
</ds:datastoreItem>
</file>

<file path=customXml/itemProps2.xml><?xml version="1.0" encoding="utf-8"?>
<ds:datastoreItem xmlns:ds="http://schemas.openxmlformats.org/officeDocument/2006/customXml" ds:itemID="{A0ADCD2E-87D1-4C20-9922-0F426E91B4ED}"/>
</file>

<file path=customXml/itemProps3.xml><?xml version="1.0" encoding="utf-8"?>
<ds:datastoreItem xmlns:ds="http://schemas.openxmlformats.org/officeDocument/2006/customXml" ds:itemID="{4770355C-2267-42F3-BA3B-BA9F248F8B67}">
  <ds:schemaRefs>
    <ds:schemaRef ds:uri="http://purl.org/dc/terms/"/>
    <ds:schemaRef ds:uri="http://schemas.microsoft.com/office/2006/metadata/properties"/>
    <ds:schemaRef ds:uri="http://purl.org/dc/dcmitype/"/>
    <ds:schemaRef ds:uri="http://schemas.microsoft.com/office/2006/documentManagement/types"/>
    <ds:schemaRef ds:uri="http://purl.org/dc/elements/1.1/"/>
    <ds:schemaRef ds:uri="http://schemas.openxmlformats.org/package/2006/metadata/core-properties"/>
    <ds:schemaRef ds:uri="http://www.w3.org/XML/1998/namespace"/>
    <ds:schemaRef ds:uri="52ff0146-47b4-4d51-8c1c-03266fcd63a2"/>
    <ds:schemaRef ds:uri="http://schemas.microsoft.com/office/infopath/2007/PartnerControls"/>
    <ds:schemaRef ds:uri="cd03f174-a395-49eb-8ee9-8d943e22f40d"/>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20563</TotalTime>
  <Words>13697</Words>
  <Application>Microsoft Office PowerPoint</Application>
  <PresentationFormat>Widescreen</PresentationFormat>
  <Paragraphs>1731</Paragraphs>
  <Slides>126</Slides>
  <Notes>126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126</vt:i4>
      </vt:variant>
    </vt:vector>
  </HeadingPairs>
  <TitlesOfParts>
    <vt:vector size="139" baseType="lpstr">
      <vt:lpstr>MS Mincho</vt:lpstr>
      <vt:lpstr>Arial</vt:lpstr>
      <vt:lpstr>Arial </vt:lpstr>
      <vt:lpstr>Arial  </vt:lpstr>
      <vt:lpstr>Arial Re</vt:lpstr>
      <vt:lpstr>Calibri</vt:lpstr>
      <vt:lpstr>Courier New</vt:lpstr>
      <vt:lpstr>Franklin Gothic Medium</vt:lpstr>
      <vt:lpstr>Franklin Gothic Medium Cond</vt:lpstr>
      <vt:lpstr>Symbol</vt:lpstr>
      <vt:lpstr>Times New Roman</vt:lpstr>
      <vt:lpstr>Wingdings</vt:lpstr>
      <vt:lpstr>Spanish_Template_12_6_2024</vt:lpstr>
      <vt:lpstr>PowerPoint Presentation</vt:lpstr>
      <vt:lpstr>PowerPoint Presentation</vt:lpstr>
      <vt:lpstr>PowerPoint Presentation</vt:lpstr>
      <vt:lpstr>Parte A: Revisión de los datos sobre  la influenza (1/2)</vt:lpstr>
      <vt:lpstr>Parte A: Revisión de los datos sobre  la influenza (2/2)</vt:lpstr>
      <vt:lpstr>Pregunta 1</vt:lpstr>
      <vt:lpstr>PowerPoint Presentation</vt:lpstr>
      <vt:lpstr>Pregunta 2</vt:lpstr>
      <vt:lpstr>Pregunta 2a: Respuesta</vt:lpstr>
      <vt:lpstr>Pregunta 2b: Respuesta</vt:lpstr>
      <vt:lpstr>Pregunta 3</vt:lpstr>
      <vt:lpstr>Pregunta 3: Respuesta</vt:lpstr>
      <vt:lpstr>Parte A: Revisión de los datos sobre  la influenza (1/2)</vt:lpstr>
      <vt:lpstr>Parte A: Revisión de los datos sobre  la influenza (2/2)</vt:lpstr>
      <vt:lpstr>PowerPoint Presentation</vt:lpstr>
      <vt:lpstr>PowerPoint Presentation</vt:lpstr>
      <vt:lpstr>PowerPoint Presentation</vt:lpstr>
      <vt:lpstr>Pregunta 4b: Según el gráfico 2, ¿qué provincias pueden haber tenido brotes de influenza aviar entre sus aves de corral de 2019 a 2024? </vt:lpstr>
      <vt:lpstr>Pregunta 5</vt:lpstr>
      <vt:lpstr>Pregunta 5: Respuesta</vt:lpstr>
      <vt:lpstr>Pregunta 6</vt:lpstr>
      <vt:lpstr>PowerPoint Presentation</vt:lpstr>
      <vt:lpstr>PowerPoint Presentation</vt:lpstr>
      <vt:lpstr>Pregunta 6: Respuesta</vt:lpstr>
      <vt:lpstr>PowerPoint Presentation</vt:lpstr>
      <vt:lpstr>Pregunta 7</vt:lpstr>
      <vt:lpstr>Pregunta 7: Respuestas</vt:lpstr>
      <vt:lpstr>Pregunta 8</vt:lpstr>
      <vt:lpstr>Pregunta 8: Respuesta</vt:lpstr>
      <vt:lpstr>Pregunta 9</vt:lpstr>
      <vt:lpstr>Tabla 1. Incidencia y letalidad por influenza por provincias, 2024</vt:lpstr>
      <vt:lpstr>Pregunta 9: Respuestas</vt:lpstr>
      <vt:lpstr>Pregunta 10</vt:lpstr>
      <vt:lpstr>Pregunta 10: Respuestas</vt:lpstr>
      <vt:lpstr>Pregunta 11</vt:lpstr>
      <vt:lpstr>Tabla 1. Incidencia y letalidad por influenza por provincias, 2024</vt:lpstr>
      <vt:lpstr>Pregunta 11: Respuesta</vt:lpstr>
      <vt:lpstr>Pregunta 12</vt:lpstr>
      <vt:lpstr>Pregunta 12: Respuesta</vt:lpstr>
      <vt:lpstr>Parte B: Vigilancia de la influenza (1/2) </vt:lpstr>
      <vt:lpstr>Parte B: Vigilancia de la influenza (2/2)</vt:lpstr>
      <vt:lpstr>Pregunta 13</vt:lpstr>
      <vt:lpstr>Pregunta 13: Respuesta</vt:lpstr>
      <vt:lpstr>Pregunta 14</vt:lpstr>
      <vt:lpstr>Pregunta 14: Respuesta</vt:lpstr>
      <vt:lpstr>Parte C: Investigación de casos (1/3)</vt:lpstr>
      <vt:lpstr>Parte C: Investigación de casos (2/3)</vt:lpstr>
      <vt:lpstr>Parte C: Investigación de casos (3/3)</vt:lpstr>
      <vt:lpstr>Ejercicio</vt:lpstr>
      <vt:lpstr>Parte D: Limpieza y gestión de datos (1/3) </vt:lpstr>
      <vt:lpstr>Parte D: Limpieza y gestión de datos (2/3) </vt:lpstr>
      <vt:lpstr>Parte D: Limpieza y gestión de datos (3/3) </vt:lpstr>
      <vt:lpstr>Pregunta 15</vt:lpstr>
      <vt:lpstr>Tabla 2. Casos de influenza humana por edad en el Distrito D, de enero a noviembre de 2024</vt:lpstr>
      <vt:lpstr>Pregunta 15: Respuestas</vt:lpstr>
      <vt:lpstr>Pregunta 16</vt:lpstr>
      <vt:lpstr>Tabla 3. Casos de influenza humana por centro en el Distrito D, de enero a noviembre de 2024 </vt:lpstr>
      <vt:lpstr>Pregunta 16: Respuesta</vt:lpstr>
      <vt:lpstr>Pregunta 17</vt:lpstr>
      <vt:lpstr>Tabla 4. Casos de influenza humana por presencia de fiebre en el distrito D, de enero a noviembre de 2024</vt:lpstr>
      <vt:lpstr>Pregunta 17: Respuestas (1/2)</vt:lpstr>
      <vt:lpstr>Pregunta 17: Respuestas (2/2)</vt:lpstr>
      <vt:lpstr>Pregunta 18</vt:lpstr>
      <vt:lpstr>PowerPoint Presentation</vt:lpstr>
      <vt:lpstr>Pregunta 18: Respuestas</vt:lpstr>
      <vt:lpstr>Pregunta 19</vt:lpstr>
      <vt:lpstr>PowerPoint Presentation</vt:lpstr>
      <vt:lpstr>Pregunta 19: Respuestas (1/2)</vt:lpstr>
      <vt:lpstr>Pregunta 19: Respuestas (2/2)</vt:lpstr>
      <vt:lpstr>Parte E: Análisis de datos (1/3)</vt:lpstr>
      <vt:lpstr>Parte E: Análisis de datos (2/3)</vt:lpstr>
      <vt:lpstr>Parte E: Análisis de datos (3/3)</vt:lpstr>
      <vt:lpstr>Pregunta 20</vt:lpstr>
      <vt:lpstr>Pregunta 20: Respuestas</vt:lpstr>
      <vt:lpstr>Análisis de datos</vt:lpstr>
      <vt:lpstr>Pregunta 21</vt:lpstr>
      <vt:lpstr>Pregunta 21: Respuesta</vt:lpstr>
      <vt:lpstr>Pregunta 22</vt:lpstr>
      <vt:lpstr>Tabla 9</vt:lpstr>
      <vt:lpstr>Pregunta 22: Respuesta</vt:lpstr>
      <vt:lpstr>Pregunta 23</vt:lpstr>
      <vt:lpstr>Pregunta 23: Respuestas</vt:lpstr>
      <vt:lpstr>Pregunta 24</vt:lpstr>
      <vt:lpstr>Pregunta 24: Respuesta</vt:lpstr>
      <vt:lpstr>Pregunta 25</vt:lpstr>
      <vt:lpstr>PowerPoint Presentation</vt:lpstr>
      <vt:lpstr>Pregunta 25: Respuestas</vt:lpstr>
      <vt:lpstr>Pregunta 26</vt:lpstr>
      <vt:lpstr>Pregunta 26: Respuestas</vt:lpstr>
      <vt:lpstr>Pregunta 27</vt:lpstr>
      <vt:lpstr>Pregunta 27: Respuesta (1/2)</vt:lpstr>
      <vt:lpstr>Pregunta 27: Respuesta (2/2)</vt:lpstr>
      <vt:lpstr>Pregunta 28</vt:lpstr>
      <vt:lpstr>Pregunta 28: Respuestas</vt:lpstr>
      <vt:lpstr>Pregunta 29</vt:lpstr>
      <vt:lpstr>Pregunta 29: Respuesta</vt:lpstr>
      <vt:lpstr>Pregunta 30</vt:lpstr>
      <vt:lpstr>Pregunta 30: Respuestas</vt:lpstr>
      <vt:lpstr>Pregunta 31</vt:lpstr>
      <vt:lpstr>Pregunta 31: Respuesta</vt:lpstr>
      <vt:lpstr>Parte F: Una Sola Salud (1/7)</vt:lpstr>
      <vt:lpstr>Parte F: Una Sola Salud (2/7)</vt:lpstr>
      <vt:lpstr>Parte F: Una Sola Salud (3/7)</vt:lpstr>
      <vt:lpstr>Parte F: Una Sola Salud (4/7)</vt:lpstr>
      <vt:lpstr>Parte F: Una Sola Salud (5/7)</vt:lpstr>
      <vt:lpstr>Parte F: Una Sola Salud (6/7)</vt:lpstr>
      <vt:lpstr>Parte F: Una Sola Salud (7/7)</vt:lpstr>
      <vt:lpstr>PowerPoint Presentation</vt:lpstr>
      <vt:lpstr>Pregunta 32</vt:lpstr>
      <vt:lpstr>Pregunta 32: Respuestas</vt:lpstr>
      <vt:lpstr>Pregunta 33</vt:lpstr>
      <vt:lpstr>Pregunta 33: Respuestas</vt:lpstr>
      <vt:lpstr>Pregunta 34</vt:lpstr>
      <vt:lpstr>Pregunta 34: Respuestas</vt:lpstr>
      <vt:lpstr>¿Qué concluye el estudio?</vt:lpstr>
      <vt:lpstr>Gráfico 4. Prevalencia de anticuerpos H5 en patos y pollos domésticos vacunados, mayo de 2021 a mayo de 2022</vt:lpstr>
      <vt:lpstr>Pregunta 35</vt:lpstr>
      <vt:lpstr>Pregunta 35: Respuestas</vt:lpstr>
      <vt:lpstr>Pregunta 36</vt:lpstr>
      <vt:lpstr>Pregunta 36: Respuestas</vt:lpstr>
      <vt:lpstr>Parte G: Reporte de Resultados  </vt:lpstr>
      <vt:lpstr>Pregunta 37 </vt:lpstr>
      <vt:lpstr>Pregunta 37: Respuesta </vt:lpstr>
      <vt:lpstr>Parte H: Epílogo (1/2)</vt:lpstr>
      <vt:lpstr>Parte H: Epílogo (2/2)</vt:lpstr>
      <vt:lpstr>PowerPoint Presentation</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Marta Guerra</dc:creator>
  <cp:keywords>docId:4F3D87B4FE05DE2D9E2E6A3C73D9AC5C</cp:keywords>
  <cp:lastModifiedBy>Gallagher, Darby (CDC/GHC/DGHP)</cp:lastModifiedBy>
  <cp:revision>20</cp:revision>
  <cp:lastPrinted>2020-02-28T15:32:20Z</cp:lastPrinted>
  <dcterms:created xsi:type="dcterms:W3CDTF">2005-08-29T16:54:09Z</dcterms:created>
  <dcterms:modified xsi:type="dcterms:W3CDTF">2026-03-24T03:44:18Z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2022-02-09T20:26:46Z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5724211f-1659-4b9e-b6b9-1628fd08691e</vt:lpwstr>
  </property>
  <property fmtid="{D5CDD505-2E9C-101B-9397-08002B2CF9AE}" pid="9" name="MSIP_Label_7b94a7b8-f06c-4dfe-bdcc-9b548fd58c31_ContentBits">
    <vt:lpwstr>0</vt:lpwstr>
  </property>
  <property fmtid="{D5CDD505-2E9C-101B-9397-08002B2CF9AE}" pid="10" name="MediaServiceImageTags">
    <vt:lpwstr/>
  </property>
</Properties>
</file>